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68" r:id="rId4"/>
    <p:sldId id="275" r:id="rId5"/>
    <p:sldId id="276" r:id="rId6"/>
    <p:sldId id="279" r:id="rId7"/>
    <p:sldId id="277" r:id="rId8"/>
    <p:sldId id="280" r:id="rId9"/>
    <p:sldId id="278" r:id="rId10"/>
    <p:sldId id="281" r:id="rId11"/>
    <p:sldId id="274" r:id="rId12"/>
    <p:sldId id="273" r:id="rId13"/>
    <p:sldId id="271"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02E"/>
    <a:srgbClr val="ED7B2D"/>
    <a:srgbClr val="ED7D31"/>
    <a:srgbClr val="BE5108"/>
    <a:srgbClr val="CE7B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56" autoAdjust="0"/>
  </p:normalViewPr>
  <p:slideViewPr>
    <p:cSldViewPr snapToGrid="0">
      <p:cViewPr>
        <p:scale>
          <a:sx n="75" d="100"/>
          <a:sy n="75" d="100"/>
        </p:scale>
        <p:origin x="946"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EC7EF-728B-45D9-85DA-B8C4ADE829E5}" type="datetimeFigureOut">
              <a:rPr kumimoji="1" lang="ja-JP" altLang="en-US" smtClean="0"/>
              <a:t>2021/3/23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7D68F-1941-4C13-A4D7-3A667C05F8F4}" type="slidenum">
              <a:rPr kumimoji="1" lang="ja-JP" altLang="en-US" smtClean="0"/>
              <a:t>‹#›</a:t>
            </a:fld>
            <a:endParaRPr kumimoji="1" lang="ja-JP" altLang="en-US"/>
          </a:p>
        </p:txBody>
      </p:sp>
    </p:spTree>
    <p:extLst>
      <p:ext uri="{BB962C8B-B14F-4D97-AF65-F5344CB8AC3E}">
        <p14:creationId xmlns:p14="http://schemas.microsoft.com/office/powerpoint/2010/main" val="35786035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本</a:t>
            </a:r>
            <a:r>
              <a:rPr kumimoji="1" lang="en-US" altLang="zh-CN" dirty="0"/>
              <a:t>PPT</a:t>
            </a:r>
            <a:r>
              <a:rPr kumimoji="1" lang="zh-CN" altLang="en-US" dirty="0"/>
              <a:t>将从基本的概念出发，简单易懂的探讨一下用于物体识别的深度学习算法</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a:t>
            </a:fld>
            <a:endParaRPr kumimoji="1" lang="ja-JP" altLang="en-US"/>
          </a:p>
        </p:txBody>
      </p:sp>
    </p:spTree>
    <p:extLst>
      <p:ext uri="{BB962C8B-B14F-4D97-AF65-F5344CB8AC3E}">
        <p14:creationId xmlns:p14="http://schemas.microsoft.com/office/powerpoint/2010/main" val="1719035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Mask R-CNN </a:t>
            </a:r>
            <a:r>
              <a:rPr kumimoji="1" lang="zh-CN" altLang="en-US" dirty="0"/>
              <a:t>是在</a:t>
            </a:r>
            <a:r>
              <a:rPr kumimoji="1" lang="en-US" altLang="ja-JP" dirty="0"/>
              <a:t>Fast R-CNN</a:t>
            </a:r>
            <a:r>
              <a:rPr kumimoji="1" lang="zh-CN" altLang="en-US" dirty="0"/>
              <a:t>的基础上，在把</a:t>
            </a:r>
            <a:r>
              <a:rPr kumimoji="1" lang="en-US" altLang="zh-CN" dirty="0"/>
              <a:t>RPN</a:t>
            </a:r>
            <a:r>
              <a:rPr kumimoji="1" lang="zh-CN" altLang="en-US" dirty="0"/>
              <a:t>预测的具体的区域接入到物体分类的神经网络的同时，</a:t>
            </a:r>
            <a:endParaRPr kumimoji="1" lang="en-US" altLang="zh-CN" dirty="0"/>
          </a:p>
          <a:p>
            <a:r>
              <a:rPr kumimoji="1" lang="zh-CN" altLang="en-US" dirty="0"/>
              <a:t>也把其接入到</a:t>
            </a:r>
            <a:r>
              <a:rPr kumimoji="1" lang="en-US" altLang="ja-JP" dirty="0"/>
              <a:t>FCN</a:t>
            </a:r>
            <a:r>
              <a:rPr kumimoji="1" lang="zh-CN" altLang="en-US" dirty="0"/>
              <a:t>神经网络中进行语义分割。</a:t>
            </a:r>
            <a:endParaRPr kumimoji="1" lang="en-US" altLang="zh-CN" dirty="0"/>
          </a:p>
          <a:p>
            <a:r>
              <a:rPr kumimoji="1" lang="zh-CN" altLang="en-US" dirty="0"/>
              <a:t>（有关</a:t>
            </a:r>
            <a:r>
              <a:rPr kumimoji="1" lang="en-US" altLang="ja-JP" dirty="0"/>
              <a:t>FCN</a:t>
            </a:r>
            <a:r>
              <a:rPr kumimoji="1" lang="zh-CN" altLang="en-US" dirty="0"/>
              <a:t>，我会在之后的</a:t>
            </a:r>
            <a:r>
              <a:rPr kumimoji="1" lang="en-US" altLang="zh-CN" dirty="0"/>
              <a:t>PPT</a:t>
            </a:r>
            <a:r>
              <a:rPr kumimoji="1" lang="zh-CN" altLang="en-US" dirty="0"/>
              <a:t>里讲解）</a:t>
            </a:r>
            <a:endParaRPr kumimoji="1" lang="en-US" altLang="zh-CN" dirty="0"/>
          </a:p>
          <a:p>
            <a:r>
              <a:rPr kumimoji="1" lang="zh-CN" altLang="en-US" dirty="0"/>
              <a:t>这样就实现了如第</a:t>
            </a:r>
            <a:r>
              <a:rPr kumimoji="1" lang="en-US" altLang="zh-CN" dirty="0"/>
              <a:t>3</a:t>
            </a:r>
            <a:r>
              <a:rPr kumimoji="1" lang="zh-CN" altLang="en-US" dirty="0"/>
              <a:t>页</a:t>
            </a:r>
            <a:r>
              <a:rPr kumimoji="1" lang="en-US" altLang="zh-CN" dirty="0"/>
              <a:t>PPT</a:t>
            </a:r>
            <a:r>
              <a:rPr kumimoji="1" lang="zh-CN" altLang="en-US" dirty="0"/>
              <a:t>中所展示的效果。</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10</a:t>
            </a:fld>
            <a:endParaRPr kumimoji="1" lang="ja-JP" altLang="en-US"/>
          </a:p>
        </p:txBody>
      </p:sp>
    </p:spTree>
    <p:extLst>
      <p:ext uri="{BB962C8B-B14F-4D97-AF65-F5344CB8AC3E}">
        <p14:creationId xmlns:p14="http://schemas.microsoft.com/office/powerpoint/2010/main" val="1887116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这是</a:t>
            </a:r>
            <a:r>
              <a:rPr kumimoji="1" lang="en-US" altLang="ja-JP" dirty="0"/>
              <a:t>Mask R-CNN </a:t>
            </a:r>
            <a:r>
              <a:rPr kumimoji="1" lang="zh-CN" altLang="en-US" dirty="0"/>
              <a:t>原论文中的图片，</a:t>
            </a:r>
            <a:endParaRPr kumimoji="1" lang="en-US" altLang="zh-CN" dirty="0"/>
          </a:p>
          <a:p>
            <a:r>
              <a:rPr kumimoji="1" lang="zh-CN" altLang="en-US" dirty="0"/>
              <a:t>作者用这张图片解释其模型的结构</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11</a:t>
            </a:fld>
            <a:endParaRPr kumimoji="1" lang="ja-JP" altLang="en-US"/>
          </a:p>
        </p:txBody>
      </p:sp>
    </p:spTree>
    <p:extLst>
      <p:ext uri="{BB962C8B-B14F-4D97-AF65-F5344CB8AC3E}">
        <p14:creationId xmlns:p14="http://schemas.microsoft.com/office/powerpoint/2010/main" val="679301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我们可以把它看为</a:t>
            </a:r>
            <a:r>
              <a:rPr kumimoji="1" lang="en-US" altLang="zh-CN" dirty="0"/>
              <a:t>4</a:t>
            </a:r>
            <a:r>
              <a:rPr kumimoji="1" lang="zh-CN" altLang="en-US" dirty="0"/>
              <a:t>个神经网络结构</a:t>
            </a:r>
            <a:endParaRPr kumimoji="1" lang="en-US" altLang="zh-CN" dirty="0"/>
          </a:p>
          <a:p>
            <a:r>
              <a:rPr kumimoji="1" lang="zh-CN" altLang="en-US" dirty="0"/>
              <a:t>第一段使用</a:t>
            </a:r>
            <a:r>
              <a:rPr kumimoji="1" lang="en-US" altLang="ja-JP" sz="1200" dirty="0" err="1">
                <a:solidFill>
                  <a:srgbClr val="0070C0"/>
                </a:solidFill>
              </a:rPr>
              <a:t>ResNet</a:t>
            </a:r>
            <a:r>
              <a:rPr kumimoji="1" lang="zh-CN" altLang="en-US" sz="1200" dirty="0">
                <a:solidFill>
                  <a:srgbClr val="0070C0"/>
                </a:solidFill>
              </a:rPr>
              <a:t>神经网络，用于对图片提取特征</a:t>
            </a:r>
            <a:endParaRPr kumimoji="1" lang="en-US" altLang="zh-CN" sz="1200" dirty="0">
              <a:solidFill>
                <a:srgbClr val="0070C0"/>
              </a:solidFill>
            </a:endParaRPr>
          </a:p>
          <a:p>
            <a:r>
              <a:rPr kumimoji="1" lang="zh-CN" altLang="en-US" dirty="0"/>
              <a:t>第二段使用</a:t>
            </a:r>
            <a:r>
              <a:rPr kumimoji="1" lang="en-US" altLang="ja-JP" sz="1200" dirty="0">
                <a:solidFill>
                  <a:srgbClr val="7030A0"/>
                </a:solidFill>
              </a:rPr>
              <a:t>Faster R-CNN</a:t>
            </a:r>
            <a:r>
              <a:rPr kumimoji="1" lang="zh-CN" altLang="en-US" sz="1200" dirty="0">
                <a:solidFill>
                  <a:srgbClr val="7030A0"/>
                </a:solidFill>
              </a:rPr>
              <a:t>中提到的</a:t>
            </a:r>
            <a:r>
              <a:rPr kumimoji="1" lang="en-US" altLang="zh-CN" dirty="0"/>
              <a:t>RCN</a:t>
            </a:r>
            <a:r>
              <a:rPr kumimoji="1" lang="zh-CN" altLang="en-US" dirty="0"/>
              <a:t>神经网络，预测物体所在区域的四个顶点坐标</a:t>
            </a:r>
            <a:endParaRPr kumimoji="1" lang="en-US" altLang="zh-CN" dirty="0"/>
          </a:p>
          <a:p>
            <a:r>
              <a:rPr kumimoji="1" lang="zh-CN" altLang="en-US" dirty="0"/>
              <a:t>第三段与第四段并行</a:t>
            </a:r>
            <a:endParaRPr kumimoji="1" lang="en-US" altLang="zh-CN" dirty="0"/>
          </a:p>
          <a:p>
            <a:r>
              <a:rPr kumimoji="1" lang="zh-CN" altLang="en-US" dirty="0"/>
              <a:t>第三段使用</a:t>
            </a:r>
            <a:r>
              <a:rPr kumimoji="1" lang="zh-CN" altLang="en-US" sz="1200" dirty="0">
                <a:solidFill>
                  <a:srgbClr val="7030A0"/>
                </a:solidFill>
              </a:rPr>
              <a:t>普通的全连接神经网络，</a:t>
            </a:r>
            <a:r>
              <a:rPr kumimoji="1" lang="zh-CN" altLang="en-US" dirty="0"/>
              <a:t>对具体区域进行物体分类</a:t>
            </a:r>
            <a:endParaRPr kumimoji="1" lang="en-US" altLang="zh-CN" dirty="0"/>
          </a:p>
          <a:p>
            <a:r>
              <a:rPr kumimoji="1" lang="zh-CN" altLang="en-US" dirty="0"/>
              <a:t>第四段使用</a:t>
            </a:r>
            <a:r>
              <a:rPr kumimoji="1" lang="en-US" altLang="zh-CN" sz="1200" dirty="0">
                <a:solidFill>
                  <a:srgbClr val="7030A0"/>
                </a:solidFill>
              </a:rPr>
              <a:t>FCN</a:t>
            </a:r>
            <a:r>
              <a:rPr kumimoji="1" lang="zh-CN" altLang="en-US" sz="1200" dirty="0">
                <a:solidFill>
                  <a:srgbClr val="7030A0"/>
                </a:solidFill>
              </a:rPr>
              <a:t>神经网络，</a:t>
            </a:r>
            <a:r>
              <a:rPr kumimoji="1" lang="zh-CN" altLang="en-US" dirty="0"/>
              <a:t>对具体区域进行语义分割</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12</a:t>
            </a:fld>
            <a:endParaRPr kumimoji="1" lang="ja-JP" altLang="en-US"/>
          </a:p>
        </p:txBody>
      </p:sp>
    </p:spTree>
    <p:extLst>
      <p:ext uri="{BB962C8B-B14F-4D97-AF65-F5344CB8AC3E}">
        <p14:creationId xmlns:p14="http://schemas.microsoft.com/office/powerpoint/2010/main" val="1285121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zh-CN" dirty="0"/>
              <a:t>FCN</a:t>
            </a:r>
            <a:r>
              <a:rPr kumimoji="1" lang="zh-CN" altLang="en-US" dirty="0"/>
              <a:t>全称</a:t>
            </a:r>
            <a:r>
              <a:rPr kumimoji="1" lang="en-US" altLang="zh-CN" dirty="0"/>
              <a:t>Fully Convolutional Networks</a:t>
            </a:r>
            <a:r>
              <a:rPr kumimoji="1" lang="zh-CN" altLang="en-US" dirty="0"/>
              <a:t>，中文是全卷积神经网络</a:t>
            </a:r>
            <a:endParaRPr kumimoji="1" lang="en-US" altLang="zh-CN" dirty="0"/>
          </a:p>
          <a:p>
            <a:r>
              <a:rPr kumimoji="1" lang="zh-CN" altLang="en-US" dirty="0"/>
              <a:t>它在一般的卷积神经网络的基础上，引入了逆卷积的过程，</a:t>
            </a:r>
            <a:endParaRPr kumimoji="1" lang="en-US" altLang="zh-CN" dirty="0"/>
          </a:p>
          <a:p>
            <a:r>
              <a:rPr kumimoji="1" lang="zh-CN" altLang="en-US" dirty="0"/>
              <a:t>由上图可见，</a:t>
            </a:r>
            <a:r>
              <a:rPr kumimoji="1" lang="en-US" altLang="zh-CN" dirty="0"/>
              <a:t>FCN</a:t>
            </a:r>
            <a:r>
              <a:rPr kumimoji="1" lang="zh-CN" altLang="en-US" dirty="0"/>
              <a:t>相当于先提取图片的特征值（卷积过程），</a:t>
            </a:r>
            <a:endParaRPr kumimoji="1" lang="en-US" altLang="zh-CN" dirty="0"/>
          </a:p>
          <a:p>
            <a:r>
              <a:rPr kumimoji="1" lang="zh-CN" altLang="en-US" dirty="0"/>
              <a:t>再利用提取到的特征值（放大）还原图像（逆卷积过程）</a:t>
            </a:r>
            <a:endParaRPr kumimoji="1" lang="en-US" altLang="zh-CN" dirty="0"/>
          </a:p>
          <a:p>
            <a:r>
              <a:rPr kumimoji="1" lang="zh-CN" altLang="en-US" dirty="0"/>
              <a:t>卷积和逆卷积都是针对像素单位进行的，所以最终结果就是像素级的语义分割</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13</a:t>
            </a:fld>
            <a:endParaRPr kumimoji="1" lang="ja-JP" altLang="en-US"/>
          </a:p>
        </p:txBody>
      </p:sp>
    </p:spTree>
    <p:extLst>
      <p:ext uri="{BB962C8B-B14F-4D97-AF65-F5344CB8AC3E}">
        <p14:creationId xmlns:p14="http://schemas.microsoft.com/office/powerpoint/2010/main" val="397820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首先，图像识别最主要有三个任务：物体分类，物体定位，语义分割</a:t>
            </a:r>
            <a:endParaRPr kumimoji="1" lang="en-US" altLang="zh-CN" dirty="0"/>
          </a:p>
          <a:p>
            <a:endParaRPr kumimoji="1" lang="en-US" altLang="zh-CN" dirty="0"/>
          </a:p>
          <a:p>
            <a:r>
              <a:rPr kumimoji="1" lang="zh-CN" altLang="en-US" dirty="0"/>
              <a:t>物体分类是指输入一张图片，输出这张图片属于哪一类物体</a:t>
            </a:r>
            <a:endParaRPr kumimoji="1" lang="en-US" altLang="zh-CN" dirty="0"/>
          </a:p>
          <a:p>
            <a:r>
              <a:rPr kumimoji="1" lang="zh-CN" altLang="en-US" dirty="0"/>
              <a:t>物体定位是指输入一张图片，输出包含物体的正方形区域的四个顶点坐标</a:t>
            </a:r>
            <a:endParaRPr kumimoji="1" lang="en-US" altLang="zh-CN" dirty="0"/>
          </a:p>
          <a:p>
            <a:r>
              <a:rPr kumimoji="1" lang="zh-CN" altLang="en-US" dirty="0"/>
              <a:t>语义分割是指对每一个像素点进行物体分类</a:t>
            </a:r>
            <a:endParaRPr kumimoji="1" lang="en-US" altLang="zh-CN" dirty="0"/>
          </a:p>
          <a:p>
            <a:endParaRPr kumimoji="1" lang="en-US" altLang="zh-CN"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2</a:t>
            </a:fld>
            <a:endParaRPr kumimoji="1" lang="ja-JP" altLang="en-US"/>
          </a:p>
        </p:txBody>
      </p:sp>
    </p:spTree>
    <p:extLst>
      <p:ext uri="{BB962C8B-B14F-4D97-AF65-F5344CB8AC3E}">
        <p14:creationId xmlns:p14="http://schemas.microsoft.com/office/powerpoint/2010/main" val="2289115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这张图很好地表达了图像识别的这三个任务</a:t>
            </a:r>
            <a:endParaRPr kumimoji="1" lang="en-US" altLang="zh-CN" dirty="0"/>
          </a:p>
          <a:p>
            <a:r>
              <a:rPr kumimoji="1" lang="zh-CN" altLang="en-US" dirty="0"/>
              <a:t>图中各个方框把机器能够识别的不同的物体包裹了起来，这就是物体定位</a:t>
            </a:r>
            <a:endParaRPr kumimoji="1" lang="en-US" altLang="zh-CN" dirty="0"/>
          </a:p>
          <a:p>
            <a:r>
              <a:rPr kumimoji="1" lang="zh-CN" altLang="en-US" dirty="0"/>
              <a:t>每个方框的左上角是机器判断的物体属于哪个分类的可能性最大，以及具体的预测概率，这就是物体分类</a:t>
            </a:r>
            <a:endParaRPr kumimoji="1" lang="en-US" altLang="zh-CN" dirty="0"/>
          </a:p>
          <a:p>
            <a:r>
              <a:rPr kumimoji="1" lang="zh-CN" altLang="en-US" dirty="0"/>
              <a:t>方框内是该分类物体的区域以像素为单位覆盖有不同颜色的</a:t>
            </a:r>
            <a:r>
              <a:rPr kumimoji="1" lang="en-US" altLang="zh-CN" dirty="0"/>
              <a:t>Mask</a:t>
            </a:r>
            <a:r>
              <a:rPr kumimoji="1" lang="zh-CN" altLang="en-US" dirty="0"/>
              <a:t>，这就是语义分割，它比普通的框选区域更加清楚的表现了物体在画面中所处的位置，</a:t>
            </a:r>
            <a:endParaRPr kumimoji="1" lang="en-US" altLang="zh-CN" dirty="0"/>
          </a:p>
          <a:p>
            <a:r>
              <a:rPr kumimoji="1" lang="zh-CN" altLang="en-US" dirty="0"/>
              <a:t>这对于自动驾驶等，对物体检测具有超高要求的实际任务来说至关重要，有时几个像素的偏差甚至会导致不必要的交通意外</a:t>
            </a:r>
            <a:endParaRPr kumimoji="1" lang="en-US" altLang="zh-CN" dirty="0"/>
          </a:p>
          <a:p>
            <a:endParaRPr kumimoji="1" lang="en-US" altLang="zh-CN" dirty="0"/>
          </a:p>
          <a:p>
            <a:r>
              <a:rPr kumimoji="1" lang="zh-CN" altLang="en-US" dirty="0"/>
              <a:t>接下来，我将遵循时间发展的顺序，一步一步解释上述三者的实现原理。</a:t>
            </a:r>
            <a:endParaRPr kumimoji="1" lang="en-US" altLang="zh-CN"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3</a:t>
            </a:fld>
            <a:endParaRPr kumimoji="1" lang="ja-JP" altLang="en-US"/>
          </a:p>
        </p:txBody>
      </p:sp>
    </p:spTree>
    <p:extLst>
      <p:ext uri="{BB962C8B-B14F-4D97-AF65-F5344CB8AC3E}">
        <p14:creationId xmlns:p14="http://schemas.microsoft.com/office/powerpoint/2010/main" val="399053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zh-CN" dirty="0"/>
              <a:t>R-CNN</a:t>
            </a:r>
            <a:r>
              <a:rPr kumimoji="1" lang="zh-CN" altLang="en-US" dirty="0"/>
              <a:t>是一种最简单的物体检测网络。</a:t>
            </a:r>
            <a:endParaRPr kumimoji="1" lang="en-US" altLang="zh-CN" dirty="0"/>
          </a:p>
          <a:p>
            <a:r>
              <a:rPr kumimoji="1" lang="zh-CN" altLang="en-US" dirty="0"/>
              <a:t>它的原理很简单，先设法进行物体定位，再把定位到区域内的图像输入一个用于物体分类的神经网络进行分类，</a:t>
            </a:r>
            <a:endParaRPr kumimoji="1" lang="en-US" altLang="zh-CN" dirty="0"/>
          </a:p>
          <a:p>
            <a:r>
              <a:rPr kumimoji="1" lang="zh-CN" altLang="en-US" dirty="0"/>
              <a:t>有多少个区域，就进行多少次分类，直至对每个得到的区域都进行了分类。</a:t>
            </a:r>
            <a:endParaRPr kumimoji="1" lang="en-US" altLang="zh-CN"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R-CNN</a:t>
            </a:r>
            <a:r>
              <a:rPr kumimoji="1" lang="zh-CN" altLang="en-US" dirty="0"/>
              <a:t>采用的物体定位算法叫做</a:t>
            </a:r>
            <a:r>
              <a:rPr kumimoji="1" lang="en-US" altLang="ja-JP" sz="1200" dirty="0"/>
              <a:t>Selective Search</a:t>
            </a:r>
            <a:endParaRPr kumimoji="1" lang="ja-JP" altLang="en-US"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4</a:t>
            </a:fld>
            <a:endParaRPr kumimoji="1" lang="ja-JP" altLang="en-US"/>
          </a:p>
        </p:txBody>
      </p:sp>
    </p:spTree>
    <p:extLst>
      <p:ext uri="{BB962C8B-B14F-4D97-AF65-F5344CB8AC3E}">
        <p14:creationId xmlns:p14="http://schemas.microsoft.com/office/powerpoint/2010/main" val="274572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Selective Search</a:t>
            </a:r>
            <a:r>
              <a:rPr kumimoji="1" lang="zh-CN" altLang="en-US" sz="1200" dirty="0"/>
              <a:t>的原理也较为简单，它先将图片划分成很多足够小的区域，比如几个像素点组成的像素块，</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再根据不同区域间的颜色，纹理，明度，饱和度，形状等信息计算不同区域间的相似度，将最相似的两个区域合并，</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以此类推，直至将不同区域合并成完整的图像。</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相似度的计算函数（的系数）可以使用</a:t>
            </a:r>
            <a:r>
              <a:rPr kumimoji="1" lang="en-US" altLang="zh-CN" sz="1200" dirty="0"/>
              <a:t>SVM</a:t>
            </a:r>
            <a:r>
              <a:rPr kumimoji="1" lang="zh-CN" altLang="en-US" sz="1200" dirty="0"/>
              <a:t>等普通的机器学习算法习得。</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这样就得到了物体所在的大致区域。</a:t>
            </a:r>
            <a:endParaRPr kumimoji="1"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虽然算法简单，但很明显，其计算量巨大，需要计算若干对儿区域间的相似度。</a:t>
            </a:r>
            <a:endParaRPr kumimoji="1" lang="ja-JP" altLang="en-US" sz="1200"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5</a:t>
            </a:fld>
            <a:endParaRPr kumimoji="1" lang="ja-JP" altLang="en-US"/>
          </a:p>
        </p:txBody>
      </p:sp>
    </p:spTree>
    <p:extLst>
      <p:ext uri="{BB962C8B-B14F-4D97-AF65-F5344CB8AC3E}">
        <p14:creationId xmlns:p14="http://schemas.microsoft.com/office/powerpoint/2010/main" val="113371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把通过</a:t>
            </a:r>
            <a:r>
              <a:rPr kumimoji="1" lang="en-US" altLang="ja-JP" sz="1200" dirty="0"/>
              <a:t>Selective Search</a:t>
            </a:r>
            <a:r>
              <a:rPr kumimoji="1" lang="zh-CN" altLang="en-US" sz="1200" dirty="0"/>
              <a:t>得到的</a:t>
            </a:r>
            <a:r>
              <a:rPr kumimoji="1" lang="zh-CN" altLang="en-US" dirty="0"/>
              <a:t>这些区域拿个一个神经网络进行分类，每次神经网络都要重新计算这些区域</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这导致了</a:t>
            </a:r>
            <a:r>
              <a:rPr kumimoji="1" lang="en-US" altLang="zh-CN" dirty="0"/>
              <a:t>R-CNN</a:t>
            </a:r>
            <a:r>
              <a:rPr kumimoji="1" lang="zh-CN" altLang="en-US" dirty="0"/>
              <a:t>计算速度极慢，理论上无法满足实时检测物体的效果</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6</a:t>
            </a:fld>
            <a:endParaRPr kumimoji="1" lang="ja-JP" altLang="en-US"/>
          </a:p>
        </p:txBody>
      </p:sp>
    </p:spTree>
    <p:extLst>
      <p:ext uri="{BB962C8B-B14F-4D97-AF65-F5344CB8AC3E}">
        <p14:creationId xmlns:p14="http://schemas.microsoft.com/office/powerpoint/2010/main" val="171996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为此</a:t>
            </a:r>
            <a:r>
              <a:rPr kumimoji="1" lang="en-US" altLang="ja-JP" dirty="0" err="1"/>
              <a:t>Girshick</a:t>
            </a:r>
            <a:r>
              <a:rPr kumimoji="1" lang="zh-CN" altLang="en-US" dirty="0"/>
              <a:t>等人又对</a:t>
            </a:r>
            <a:r>
              <a:rPr kumimoji="1" lang="en-US" altLang="zh-CN" dirty="0"/>
              <a:t>R-CNN</a:t>
            </a:r>
            <a:r>
              <a:rPr kumimoji="1" lang="zh-CN" altLang="en-US" dirty="0"/>
              <a:t>提出了改进，提出了</a:t>
            </a:r>
            <a:r>
              <a:rPr kumimoji="1" lang="en-US" altLang="ja-JP" dirty="0"/>
              <a:t>Fast </a:t>
            </a:r>
            <a:r>
              <a:rPr kumimoji="1" lang="en-US" altLang="zh-CN" dirty="0"/>
              <a:t>R-CNN</a:t>
            </a:r>
          </a:p>
          <a:p>
            <a:r>
              <a:rPr kumimoji="1" lang="zh-CN" altLang="en-US" dirty="0"/>
              <a:t>其在</a:t>
            </a:r>
            <a:r>
              <a:rPr kumimoji="1" lang="en-US" altLang="zh-CN" dirty="0"/>
              <a:t>R-CNN</a:t>
            </a:r>
            <a:r>
              <a:rPr kumimoji="1" lang="zh-CN" altLang="en-US" dirty="0"/>
              <a:t>上的改进是，先计算整张图像的特征值（原来物体分类神经网络中的一部分）</a:t>
            </a:r>
            <a:endParaRPr kumimoji="1" lang="en-US" altLang="zh-CN" dirty="0"/>
          </a:p>
          <a:p>
            <a:r>
              <a:rPr kumimoji="1" lang="zh-CN" altLang="en-US" dirty="0"/>
              <a:t>然后针对提取到的特征值中的一部分进行物体分类</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7</a:t>
            </a:fld>
            <a:endParaRPr kumimoji="1" lang="ja-JP" altLang="en-US"/>
          </a:p>
        </p:txBody>
      </p:sp>
    </p:spTree>
    <p:extLst>
      <p:ext uri="{BB962C8B-B14F-4D97-AF65-F5344CB8AC3E}">
        <p14:creationId xmlns:p14="http://schemas.microsoft.com/office/powerpoint/2010/main" val="3512257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但像我刚才提到的，由于</a:t>
            </a:r>
            <a:r>
              <a:rPr kumimoji="1" lang="en-US" altLang="ja-JP" sz="1200" dirty="0"/>
              <a:t>Selective Search</a:t>
            </a:r>
            <a:r>
              <a:rPr kumimoji="1" lang="zh-CN" altLang="en-US" sz="1200" dirty="0"/>
              <a:t>算法本身就是一个原理简单，计算量巨大的算法的原因，</a:t>
            </a:r>
            <a:endParaRPr kumimoji="1" lang="en-US" altLang="zh-CN" sz="1200" dirty="0"/>
          </a:p>
          <a:p>
            <a:r>
              <a:rPr kumimoji="1" lang="en-US" altLang="ja-JP" dirty="0"/>
              <a:t>Fast R-CNN</a:t>
            </a:r>
            <a:r>
              <a:rPr kumimoji="1" lang="zh-CN" altLang="en-US" dirty="0"/>
              <a:t>识别的速度依然很慢</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8</a:t>
            </a:fld>
            <a:endParaRPr kumimoji="1" lang="ja-JP" altLang="en-US"/>
          </a:p>
        </p:txBody>
      </p:sp>
    </p:spTree>
    <p:extLst>
      <p:ext uri="{BB962C8B-B14F-4D97-AF65-F5344CB8AC3E}">
        <p14:creationId xmlns:p14="http://schemas.microsoft.com/office/powerpoint/2010/main" val="1607807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为此，</a:t>
            </a:r>
            <a:r>
              <a:rPr kumimoji="1" lang="en-US" altLang="ja-JP" dirty="0"/>
              <a:t>Ren</a:t>
            </a:r>
            <a:r>
              <a:rPr kumimoji="1" lang="zh-CN" altLang="en-US" dirty="0"/>
              <a:t>等人对其进一步改正，把在</a:t>
            </a:r>
            <a:r>
              <a:rPr kumimoji="1" lang="en-US" altLang="ja-JP" dirty="0"/>
              <a:t>Fast R-CNN </a:t>
            </a:r>
            <a:r>
              <a:rPr kumimoji="1" lang="zh-CN" altLang="en-US" dirty="0"/>
              <a:t>中提取到的特征值，输入到一个专门用于预测物体定位的神经网络（</a:t>
            </a:r>
            <a:r>
              <a:rPr kumimoji="1" lang="en-US" altLang="zh-CN" dirty="0"/>
              <a:t>RPN</a:t>
            </a:r>
            <a:r>
              <a:rPr kumimoji="1" lang="zh-CN" altLang="en-US" dirty="0"/>
              <a:t>）中，</a:t>
            </a:r>
            <a:endParaRPr kumimoji="1" lang="en-US" altLang="zh-CN" dirty="0"/>
          </a:p>
          <a:p>
            <a:r>
              <a:rPr kumimoji="1" lang="en-US" altLang="zh-CN" dirty="0"/>
              <a:t>(</a:t>
            </a:r>
            <a:r>
              <a:rPr kumimoji="1" lang="zh-CN" altLang="en-US" dirty="0"/>
              <a:t>这个神经网络的输出是物体所在区域的四个顶点）</a:t>
            </a:r>
            <a:endParaRPr kumimoji="1" lang="en-US" altLang="zh-CN" dirty="0"/>
          </a:p>
          <a:p>
            <a:r>
              <a:rPr kumimoji="1" lang="zh-CN" altLang="en-US" dirty="0"/>
              <a:t>再和</a:t>
            </a:r>
            <a:r>
              <a:rPr kumimoji="1" lang="en-US" altLang="ja-JP" dirty="0"/>
              <a:t>Fast R-CNN</a:t>
            </a:r>
            <a:r>
              <a:rPr kumimoji="1" lang="zh-CN" altLang="en-US" dirty="0"/>
              <a:t>一样，接一个物体分类的神经网络对具体的区域进行分类。</a:t>
            </a:r>
            <a:endParaRPr kumimoji="1" lang="en-US" altLang="zh-CN" dirty="0"/>
          </a:p>
          <a:p>
            <a:endParaRPr kumimoji="1" lang="en-US" altLang="zh-CN" dirty="0"/>
          </a:p>
          <a:p>
            <a:r>
              <a:rPr kumimoji="1" lang="en-US" altLang="ja-JP" dirty="0"/>
              <a:t>Faster R-CNN </a:t>
            </a:r>
            <a:r>
              <a:rPr kumimoji="1" lang="zh-CN" altLang="en-US" dirty="0"/>
              <a:t>实现了整个物体检测过程全部由由两个分支组成的神经网络完成，极大地提升了识别的效率。</a:t>
            </a:r>
            <a:endParaRPr kumimoji="1" lang="en-US" altLang="zh-CN"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9</a:t>
            </a:fld>
            <a:endParaRPr kumimoji="1" lang="ja-JP" altLang="en-US"/>
          </a:p>
        </p:txBody>
      </p:sp>
    </p:spTree>
    <p:extLst>
      <p:ext uri="{BB962C8B-B14F-4D97-AF65-F5344CB8AC3E}">
        <p14:creationId xmlns:p14="http://schemas.microsoft.com/office/powerpoint/2010/main" val="125739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373FBA0-5487-452A-BCDC-673537C5F3E9}" type="datetime1">
              <a:rPr kumimoji="1" lang="ja-JP" altLang="en-US" smtClean="0"/>
              <a:t>2021/3/24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4135693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F86DC54-8F2E-4D05-AFE2-E7A2FC98C362}" type="datetime1">
              <a:rPr kumimoji="1" lang="ja-JP" altLang="en-US" smtClean="0"/>
              <a:t>2021/3/24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84222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EE08635-1474-47C1-8ED9-C86C3FE3E779}" type="datetime1">
              <a:rPr kumimoji="1" lang="ja-JP" altLang="en-US" smtClean="0"/>
              <a:t>2021/3/24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270894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889279D-1860-4850-89D9-F9FAD09CB6BF}" type="datetime1">
              <a:rPr kumimoji="1" lang="ja-JP" altLang="en-US" smtClean="0"/>
              <a:t>2021/3/24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91172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FE39A6D-AF46-4908-BB80-5B79204ACBBA}" type="datetime1">
              <a:rPr kumimoji="1" lang="ja-JP" altLang="en-US" smtClean="0"/>
              <a:t>2021/3/24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810321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5A7A63F-AA5B-4BD5-A36C-26247DF5B391}" type="datetime1">
              <a:rPr kumimoji="1" lang="ja-JP" altLang="en-US" smtClean="0"/>
              <a:t>2021/3/24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76677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2A9E5071-8656-4489-9B71-BBD44994AB1A}" type="datetime1">
              <a:rPr kumimoji="1" lang="ja-JP" altLang="en-US" smtClean="0"/>
              <a:t>2021/3/24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02439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D68CA23-245A-4EF1-95F3-4F6A2A363B7E}" type="datetime1">
              <a:rPr kumimoji="1" lang="ja-JP" altLang="en-US" smtClean="0"/>
              <a:t>2021/3/24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82094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B8C5EF-3FF2-46A3-A476-B3ED0928031F}" type="datetime1">
              <a:rPr kumimoji="1" lang="ja-JP" altLang="en-US" smtClean="0"/>
              <a:t>2021/3/24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102518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68B925E-5F8A-452E-B3E7-B14C4AF581BB}" type="datetime1">
              <a:rPr kumimoji="1" lang="ja-JP" altLang="en-US" smtClean="0"/>
              <a:t>2021/3/24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89671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A5DE862-C8DA-4FAD-82C9-91296B5CA47A}" type="datetime1">
              <a:rPr kumimoji="1" lang="ja-JP" altLang="en-US" smtClean="0"/>
              <a:t>2021/3/24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53415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4740DCB8-FA72-471B-8FD2-6AC5A99CCE5B}" type="datetime1">
              <a:rPr kumimoji="1" lang="ja-JP" altLang="en-US" smtClean="0"/>
              <a:t>2021/3/24</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207348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584EE5-181A-4B3C-98F9-525882555681}"/>
              </a:ext>
            </a:extLst>
          </p:cNvPr>
          <p:cNvSpPr>
            <a:spLocks noGrp="1"/>
          </p:cNvSpPr>
          <p:nvPr>
            <p:ph type="ctrTitle"/>
          </p:nvPr>
        </p:nvSpPr>
        <p:spPr/>
        <p:txBody>
          <a:bodyPr>
            <a:normAutofit/>
          </a:bodyPr>
          <a:lstStyle/>
          <a:p>
            <a:r>
              <a:rPr lang="ja-JP" altLang="en-US" sz="4800" dirty="0"/>
              <a:t>ディープラーニングによる一般物体検出：</a:t>
            </a:r>
            <a:r>
              <a:rPr lang="en-US" altLang="zh-CN" sz="4800" b="1" dirty="0">
                <a:solidFill>
                  <a:srgbClr val="FF0000"/>
                </a:solidFill>
              </a:rPr>
              <a:t>Mask R-CNN</a:t>
            </a:r>
            <a:endParaRPr lang="ja-JP" altLang="en-US" sz="4800" b="1" dirty="0">
              <a:solidFill>
                <a:srgbClr val="FF0000"/>
              </a:solidFill>
            </a:endParaRPr>
          </a:p>
        </p:txBody>
      </p:sp>
      <p:sp>
        <p:nvSpPr>
          <p:cNvPr id="3" name="字幕 2">
            <a:extLst>
              <a:ext uri="{FF2B5EF4-FFF2-40B4-BE49-F238E27FC236}">
                <a16:creationId xmlns:a16="http://schemas.microsoft.com/office/drawing/2014/main" id="{642B6A2F-1CD7-4104-82F9-8CBC416BC853}"/>
              </a:ext>
            </a:extLst>
          </p:cNvPr>
          <p:cNvSpPr>
            <a:spLocks noGrp="1"/>
          </p:cNvSpPr>
          <p:nvPr>
            <p:ph type="subTitle" idx="1"/>
          </p:nvPr>
        </p:nvSpPr>
        <p:spPr>
          <a:xfrm>
            <a:off x="1524000" y="4333558"/>
            <a:ext cx="9144000" cy="1655762"/>
          </a:xfrm>
        </p:spPr>
        <p:txBody>
          <a:bodyPr/>
          <a:lstStyle/>
          <a:p>
            <a:r>
              <a:rPr kumimoji="1" lang="ja-JP" altLang="en-US" dirty="0"/>
              <a:t>徐　宏坤</a:t>
            </a:r>
            <a:endParaRPr kumimoji="1" lang="en-US" altLang="ja-JP" dirty="0"/>
          </a:p>
          <a:p>
            <a:r>
              <a:rPr kumimoji="1" lang="en-US" altLang="ja-JP" dirty="0"/>
              <a:t>2021.03.22</a:t>
            </a:r>
            <a:endParaRPr kumimoji="1" lang="ja-JP" altLang="en-US" dirty="0"/>
          </a:p>
        </p:txBody>
      </p:sp>
      <p:sp>
        <p:nvSpPr>
          <p:cNvPr id="4" name="スライド番号プレースホルダー 3">
            <a:extLst>
              <a:ext uri="{FF2B5EF4-FFF2-40B4-BE49-F238E27FC236}">
                <a16:creationId xmlns:a16="http://schemas.microsoft.com/office/drawing/2014/main" id="{8CD30E4C-E332-4518-9FC7-67549CA777C7}"/>
              </a:ext>
            </a:extLst>
          </p:cNvPr>
          <p:cNvSpPr>
            <a:spLocks noGrp="1"/>
          </p:cNvSpPr>
          <p:nvPr>
            <p:ph type="sldNum" sz="quarter" idx="12"/>
          </p:nvPr>
        </p:nvSpPr>
        <p:spPr/>
        <p:txBody>
          <a:bodyPr/>
          <a:lstStyle/>
          <a:p>
            <a:fld id="{76E254DA-88C8-46C0-84EB-2F5D846AEEA3}" type="slidenum">
              <a:rPr kumimoji="1" lang="ja-JP" altLang="en-US" smtClean="0"/>
              <a:t>1</a:t>
            </a:fld>
            <a:endParaRPr kumimoji="1" lang="ja-JP" altLang="en-US"/>
          </a:p>
        </p:txBody>
      </p:sp>
    </p:spTree>
    <p:extLst>
      <p:ext uri="{BB962C8B-B14F-4D97-AF65-F5344CB8AC3E}">
        <p14:creationId xmlns:p14="http://schemas.microsoft.com/office/powerpoint/2010/main" val="426056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コンテンツ プレースホルダー 5">
            <a:extLst>
              <a:ext uri="{FF2B5EF4-FFF2-40B4-BE49-F238E27FC236}">
                <a16:creationId xmlns:a16="http://schemas.microsoft.com/office/drawing/2014/main" id="{221749E2-3935-46B7-8BF4-2D8576777C1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50779" y="4882727"/>
            <a:ext cx="3277163" cy="2340000"/>
          </a:xfrm>
          <a:prstGeom prst="rect">
            <a:avLst/>
          </a:prstGeom>
          <a:scene3d>
            <a:camera prst="orthographicFront">
              <a:rot lat="2876195" lon="19253370" rev="19733182"/>
            </a:camera>
            <a:lightRig rig="threePt" dir="t"/>
          </a:scene3d>
        </p:spPr>
      </p:pic>
      <p:sp>
        <p:nvSpPr>
          <p:cNvPr id="2" name="タイトル 1">
            <a:extLst>
              <a:ext uri="{FF2B5EF4-FFF2-40B4-BE49-F238E27FC236}">
                <a16:creationId xmlns:a16="http://schemas.microsoft.com/office/drawing/2014/main" id="{CAAFD07D-F47D-4E61-AC92-66A33C178FB0}"/>
              </a:ext>
            </a:extLst>
          </p:cNvPr>
          <p:cNvSpPr>
            <a:spLocks noGrp="1"/>
          </p:cNvSpPr>
          <p:nvPr>
            <p:ph type="title"/>
          </p:nvPr>
        </p:nvSpPr>
        <p:spPr/>
        <p:txBody>
          <a:bodyPr/>
          <a:lstStyle/>
          <a:p>
            <a:r>
              <a:rPr kumimoji="1" lang="en-US" altLang="ja-JP" dirty="0"/>
              <a:t>Mask R-CNN [He+, 2017]</a:t>
            </a:r>
            <a:endParaRPr kumimoji="1" lang="ja-JP" altLang="en-US" dirty="0"/>
          </a:p>
        </p:txBody>
      </p:sp>
      <p:sp>
        <p:nvSpPr>
          <p:cNvPr id="3" name="コンテンツ プレースホルダー 2">
            <a:extLst>
              <a:ext uri="{FF2B5EF4-FFF2-40B4-BE49-F238E27FC236}">
                <a16:creationId xmlns:a16="http://schemas.microsoft.com/office/drawing/2014/main" id="{2733A865-0A88-4FD7-8B01-AE2D874C6CE1}"/>
              </a:ext>
            </a:extLst>
          </p:cNvPr>
          <p:cNvSpPr>
            <a:spLocks noGrp="1"/>
          </p:cNvSpPr>
          <p:nvPr>
            <p:ph idx="1"/>
          </p:nvPr>
        </p:nvSpPr>
        <p:spPr/>
        <p:txBody>
          <a:bodyPr>
            <a:normAutofit/>
          </a:bodyPr>
          <a:lstStyle/>
          <a:p>
            <a:r>
              <a:rPr lang="en-US" altLang="ja-JP" sz="2400" dirty="0">
                <a:solidFill>
                  <a:srgbClr val="ED7D31"/>
                </a:solidFill>
              </a:rPr>
              <a:t>Step 1: </a:t>
            </a:r>
            <a:r>
              <a:rPr lang="ja-JP" altLang="en-US" sz="2400" dirty="0">
                <a:solidFill>
                  <a:srgbClr val="ED7D31"/>
                </a:solidFill>
              </a:rPr>
              <a:t>候補者ボックスを探す</a:t>
            </a:r>
            <a:endParaRPr lang="en-US" altLang="ja-JP" sz="2400" dirty="0">
              <a:solidFill>
                <a:srgbClr val="ED7D31"/>
              </a:solidFill>
            </a:endParaRPr>
          </a:p>
          <a:p>
            <a:r>
              <a:rPr lang="en-US" altLang="ja-JP" sz="2400" dirty="0">
                <a:solidFill>
                  <a:srgbClr val="0070C0"/>
                </a:solidFill>
              </a:rPr>
              <a:t>Step 2: </a:t>
            </a:r>
            <a:r>
              <a:rPr kumimoji="1" lang="ja-JP" altLang="en-US" sz="2400" dirty="0">
                <a:solidFill>
                  <a:srgbClr val="0070C0"/>
                </a:solidFill>
              </a:rPr>
              <a:t>クラス分類</a:t>
            </a:r>
            <a:endParaRPr lang="en-US" altLang="ja-JP" sz="2400" dirty="0">
              <a:solidFill>
                <a:srgbClr val="0070C0"/>
              </a:solidFill>
            </a:endParaRPr>
          </a:p>
          <a:p>
            <a:r>
              <a:rPr lang="en-US" altLang="ja-JP" sz="2400" dirty="0">
                <a:solidFill>
                  <a:srgbClr val="33B02E"/>
                </a:solidFill>
              </a:rPr>
              <a:t>Step 3: </a:t>
            </a:r>
            <a:r>
              <a:rPr kumimoji="1" lang="ja-JP" altLang="en-US" sz="2400" dirty="0">
                <a:solidFill>
                  <a:srgbClr val="33B02E"/>
                </a:solidFill>
              </a:rPr>
              <a:t>セグメンテーション</a:t>
            </a:r>
          </a:p>
        </p:txBody>
      </p:sp>
      <p:sp>
        <p:nvSpPr>
          <p:cNvPr id="72" name="正方形/長方形 71">
            <a:extLst>
              <a:ext uri="{FF2B5EF4-FFF2-40B4-BE49-F238E27FC236}">
                <a16:creationId xmlns:a16="http://schemas.microsoft.com/office/drawing/2014/main" id="{B389348F-DF95-4661-918C-F5260F97CEA2}"/>
              </a:ext>
            </a:extLst>
          </p:cNvPr>
          <p:cNvSpPr/>
          <p:nvPr/>
        </p:nvSpPr>
        <p:spPr>
          <a:xfrm>
            <a:off x="3133014" y="3453570"/>
            <a:ext cx="3303735" cy="2329465"/>
          </a:xfrm>
          <a:prstGeom prst="rect">
            <a:avLst/>
          </a:prstGeom>
          <a:solidFill>
            <a:srgbClr val="0070C0">
              <a:alpha val="40000"/>
            </a:srgbClr>
          </a:solidFill>
          <a:ln w="15875">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73" name="正方形/長方形 72">
            <a:extLst>
              <a:ext uri="{FF2B5EF4-FFF2-40B4-BE49-F238E27FC236}">
                <a16:creationId xmlns:a16="http://schemas.microsoft.com/office/drawing/2014/main" id="{C431D38C-1E78-4B9A-9A1F-0F81D77749F9}"/>
              </a:ext>
            </a:extLst>
          </p:cNvPr>
          <p:cNvSpPr/>
          <p:nvPr/>
        </p:nvSpPr>
        <p:spPr>
          <a:xfrm>
            <a:off x="2870522" y="4895468"/>
            <a:ext cx="3014930" cy="1840996"/>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C96F019C-7452-4EBD-8420-1AF52FCC2B82}"/>
              </a:ext>
            </a:extLst>
          </p:cNvPr>
          <p:cNvSpPr/>
          <p:nvPr/>
        </p:nvSpPr>
        <p:spPr>
          <a:xfrm>
            <a:off x="3135782" y="3064397"/>
            <a:ext cx="3303735" cy="2329465"/>
          </a:xfrm>
          <a:prstGeom prst="rect">
            <a:avLst/>
          </a:prstGeom>
          <a:solidFill>
            <a:srgbClr val="0070C0">
              <a:alpha val="40000"/>
            </a:srgbClr>
          </a:solidFill>
          <a:ln w="15875">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75" name="正方形/長方形 74">
            <a:extLst>
              <a:ext uri="{FF2B5EF4-FFF2-40B4-BE49-F238E27FC236}">
                <a16:creationId xmlns:a16="http://schemas.microsoft.com/office/drawing/2014/main" id="{DA9C0FD2-C7BD-473A-9806-0199DB396CF6}"/>
              </a:ext>
            </a:extLst>
          </p:cNvPr>
          <p:cNvSpPr/>
          <p:nvPr/>
        </p:nvSpPr>
        <p:spPr>
          <a:xfrm>
            <a:off x="4848402" y="3447520"/>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76" name="正方形/長方形 75">
            <a:extLst>
              <a:ext uri="{FF2B5EF4-FFF2-40B4-BE49-F238E27FC236}">
                <a16:creationId xmlns:a16="http://schemas.microsoft.com/office/drawing/2014/main" id="{AB96230F-3727-4140-AF2F-B8A8D9ECF547}"/>
              </a:ext>
            </a:extLst>
          </p:cNvPr>
          <p:cNvSpPr/>
          <p:nvPr/>
        </p:nvSpPr>
        <p:spPr>
          <a:xfrm>
            <a:off x="3369326" y="3858576"/>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77" name="矢印: 右 76">
            <a:extLst>
              <a:ext uri="{FF2B5EF4-FFF2-40B4-BE49-F238E27FC236}">
                <a16:creationId xmlns:a16="http://schemas.microsoft.com/office/drawing/2014/main" id="{EA5B3487-094C-4A34-ABE3-32BA2688AA05}"/>
              </a:ext>
            </a:extLst>
          </p:cNvPr>
          <p:cNvSpPr/>
          <p:nvPr/>
        </p:nvSpPr>
        <p:spPr>
          <a:xfrm>
            <a:off x="6649654" y="4308459"/>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8" name="矢印: 右 77">
            <a:extLst>
              <a:ext uri="{FF2B5EF4-FFF2-40B4-BE49-F238E27FC236}">
                <a16:creationId xmlns:a16="http://schemas.microsoft.com/office/drawing/2014/main" id="{BDF8FD40-7453-4BF5-8E1E-A58213CD85F6}"/>
              </a:ext>
            </a:extLst>
          </p:cNvPr>
          <p:cNvSpPr/>
          <p:nvPr/>
        </p:nvSpPr>
        <p:spPr>
          <a:xfrm flipH="1">
            <a:off x="6623070" y="3765278"/>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613A1A12-3AAB-4B03-859E-ABE771C0B04F}"/>
              </a:ext>
            </a:extLst>
          </p:cNvPr>
          <p:cNvSpPr/>
          <p:nvPr/>
        </p:nvSpPr>
        <p:spPr>
          <a:xfrm>
            <a:off x="7716261" y="3086349"/>
            <a:ext cx="3353973" cy="2340000"/>
          </a:xfrm>
          <a:prstGeom prst="rect">
            <a:avLst/>
          </a:prstGeom>
          <a:solidFill>
            <a:schemeClr val="bg1"/>
          </a:solidFill>
          <a:ln w="50800">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0" name="矢印: 右 79">
            <a:extLst>
              <a:ext uri="{FF2B5EF4-FFF2-40B4-BE49-F238E27FC236}">
                <a16:creationId xmlns:a16="http://schemas.microsoft.com/office/drawing/2014/main" id="{89E528C4-A281-48A1-B05F-2C848EFACB41}"/>
              </a:ext>
            </a:extLst>
          </p:cNvPr>
          <p:cNvSpPr/>
          <p:nvPr/>
        </p:nvSpPr>
        <p:spPr>
          <a:xfrm rot="16200000">
            <a:off x="4498765" y="5465039"/>
            <a:ext cx="699274"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2B7605B9-16CC-44AD-9B2A-67B1FD160E41}"/>
              </a:ext>
            </a:extLst>
          </p:cNvPr>
          <p:cNvSpPr/>
          <p:nvPr/>
        </p:nvSpPr>
        <p:spPr>
          <a:xfrm>
            <a:off x="7947221" y="3902049"/>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82" name="正方形/長方形 81">
            <a:extLst>
              <a:ext uri="{FF2B5EF4-FFF2-40B4-BE49-F238E27FC236}">
                <a16:creationId xmlns:a16="http://schemas.microsoft.com/office/drawing/2014/main" id="{D201999F-97EC-4DDA-9028-596FEE138190}"/>
              </a:ext>
            </a:extLst>
          </p:cNvPr>
          <p:cNvSpPr/>
          <p:nvPr/>
        </p:nvSpPr>
        <p:spPr>
          <a:xfrm>
            <a:off x="9426297" y="3490993"/>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83" name="テキスト ボックス 82">
            <a:extLst>
              <a:ext uri="{FF2B5EF4-FFF2-40B4-BE49-F238E27FC236}">
                <a16:creationId xmlns:a16="http://schemas.microsoft.com/office/drawing/2014/main" id="{E5467EAE-CC64-45E1-BC5F-5CF1B0D8D1F1}"/>
              </a:ext>
            </a:extLst>
          </p:cNvPr>
          <p:cNvSpPr txBox="1"/>
          <p:nvPr/>
        </p:nvSpPr>
        <p:spPr>
          <a:xfrm>
            <a:off x="5824750" y="2886294"/>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84" name="テキスト ボックス 83">
            <a:extLst>
              <a:ext uri="{FF2B5EF4-FFF2-40B4-BE49-F238E27FC236}">
                <a16:creationId xmlns:a16="http://schemas.microsoft.com/office/drawing/2014/main" id="{5CDCB03F-EB8A-4829-93C1-0CB16D75F674}"/>
              </a:ext>
            </a:extLst>
          </p:cNvPr>
          <p:cNvSpPr txBox="1"/>
          <p:nvPr/>
        </p:nvSpPr>
        <p:spPr>
          <a:xfrm>
            <a:off x="5116816" y="4233889"/>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88" name="楕円 87">
            <a:extLst>
              <a:ext uri="{FF2B5EF4-FFF2-40B4-BE49-F238E27FC236}">
                <a16:creationId xmlns:a16="http://schemas.microsoft.com/office/drawing/2014/main" id="{F96BE97B-D36D-42D6-BE24-46FD8456966C}"/>
              </a:ext>
            </a:extLst>
          </p:cNvPr>
          <p:cNvSpPr/>
          <p:nvPr/>
        </p:nvSpPr>
        <p:spPr>
          <a:xfrm>
            <a:off x="6427547" y="3218439"/>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FE9407F8-CE58-46E4-A282-A90A7C28AA25}"/>
              </a:ext>
            </a:extLst>
          </p:cNvPr>
          <p:cNvSpPr txBox="1"/>
          <p:nvPr/>
        </p:nvSpPr>
        <p:spPr>
          <a:xfrm>
            <a:off x="6573506" y="3119844"/>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91" name="平行四辺形 90">
            <a:extLst>
              <a:ext uri="{FF2B5EF4-FFF2-40B4-BE49-F238E27FC236}">
                <a16:creationId xmlns:a16="http://schemas.microsoft.com/office/drawing/2014/main" id="{8A913F50-3EF5-4E2B-867F-5D1CDC70985E}"/>
              </a:ext>
            </a:extLst>
          </p:cNvPr>
          <p:cNvSpPr/>
          <p:nvPr/>
        </p:nvSpPr>
        <p:spPr>
          <a:xfrm rot="5400000" flipH="1">
            <a:off x="4682038" y="4758467"/>
            <a:ext cx="3204000" cy="784800"/>
          </a:xfrm>
          <a:prstGeom prst="parallelogram">
            <a:avLst>
              <a:gd name="adj" fmla="val 168107"/>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14606EE1-C88B-401F-AACC-BED4E21CA8DE}"/>
              </a:ext>
            </a:extLst>
          </p:cNvPr>
          <p:cNvSpPr txBox="1"/>
          <p:nvPr/>
        </p:nvSpPr>
        <p:spPr>
          <a:xfrm>
            <a:off x="7019371" y="3458466"/>
            <a:ext cx="914400" cy="400110"/>
          </a:xfrm>
          <a:prstGeom prst="rect">
            <a:avLst/>
          </a:prstGeom>
          <a:noFill/>
        </p:spPr>
        <p:txBody>
          <a:bodyPr wrap="square" rtlCol="0">
            <a:spAutoFit/>
          </a:bodyPr>
          <a:lstStyle/>
          <a:p>
            <a:r>
              <a:rPr kumimoji="1" lang="en-US" altLang="ja-JP" sz="2000" dirty="0">
                <a:solidFill>
                  <a:srgbClr val="ED7D31"/>
                </a:solidFill>
              </a:rPr>
              <a:t>Step1</a:t>
            </a:r>
            <a:endParaRPr kumimoji="1" lang="ja-JP" altLang="en-US" sz="2000" dirty="0">
              <a:solidFill>
                <a:srgbClr val="ED7D31"/>
              </a:solidFill>
            </a:endParaRPr>
          </a:p>
        </p:txBody>
      </p:sp>
      <p:sp>
        <p:nvSpPr>
          <p:cNvPr id="93" name="テキスト ボックス 92">
            <a:extLst>
              <a:ext uri="{FF2B5EF4-FFF2-40B4-BE49-F238E27FC236}">
                <a16:creationId xmlns:a16="http://schemas.microsoft.com/office/drawing/2014/main" id="{55D1362B-CD13-4CA3-BE55-96D99F7F9E20}"/>
              </a:ext>
            </a:extLst>
          </p:cNvPr>
          <p:cNvSpPr txBox="1"/>
          <p:nvPr/>
        </p:nvSpPr>
        <p:spPr>
          <a:xfrm>
            <a:off x="1992225" y="5615911"/>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94" name="テキスト ボックス 93">
            <a:extLst>
              <a:ext uri="{FF2B5EF4-FFF2-40B4-BE49-F238E27FC236}">
                <a16:creationId xmlns:a16="http://schemas.microsoft.com/office/drawing/2014/main" id="{7C2A0926-4DDD-41D1-A325-75DF3D9A9F06}"/>
              </a:ext>
            </a:extLst>
          </p:cNvPr>
          <p:cNvSpPr txBox="1"/>
          <p:nvPr/>
        </p:nvSpPr>
        <p:spPr>
          <a:xfrm>
            <a:off x="6840508" y="5181095"/>
            <a:ext cx="4535216" cy="461665"/>
          </a:xfrm>
          <a:prstGeom prst="rect">
            <a:avLst/>
          </a:prstGeom>
          <a:noFill/>
        </p:spPr>
        <p:txBody>
          <a:bodyPr wrap="none" rtlCol="0">
            <a:spAutoFit/>
          </a:bodyPr>
          <a:lstStyle/>
          <a:p>
            <a:r>
              <a:rPr lang="en-US" altLang="ja-JP" sz="2400" b="0" i="0" dirty="0">
                <a:solidFill>
                  <a:srgbClr val="EA4335"/>
                </a:solidFill>
                <a:effectLst/>
                <a:latin typeface="arial" panose="020B0604020202020204" pitchFamily="34" charset="0"/>
              </a:rPr>
              <a:t>Region Proposal Network(RPN)</a:t>
            </a:r>
            <a:endParaRPr kumimoji="1" lang="ja-JP" altLang="en-US" sz="2400" dirty="0"/>
          </a:p>
        </p:txBody>
      </p:sp>
      <p:sp>
        <p:nvSpPr>
          <p:cNvPr id="98" name="正方形/長方形 97">
            <a:extLst>
              <a:ext uri="{FF2B5EF4-FFF2-40B4-BE49-F238E27FC236}">
                <a16:creationId xmlns:a16="http://schemas.microsoft.com/office/drawing/2014/main" id="{2E7A21D4-58AF-4794-B939-98CC40BE2DF0}"/>
              </a:ext>
            </a:extLst>
          </p:cNvPr>
          <p:cNvSpPr/>
          <p:nvPr/>
        </p:nvSpPr>
        <p:spPr>
          <a:xfrm>
            <a:off x="4842145" y="3174862"/>
            <a:ext cx="1137683" cy="714841"/>
          </a:xfrm>
          <a:prstGeom prst="rect">
            <a:avLst/>
          </a:prstGeom>
          <a:solidFill>
            <a:srgbClr val="00B050"/>
          </a:solid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3" name="正方形/長方形 102">
            <a:extLst>
              <a:ext uri="{FF2B5EF4-FFF2-40B4-BE49-F238E27FC236}">
                <a16:creationId xmlns:a16="http://schemas.microsoft.com/office/drawing/2014/main" id="{C962F374-D4B7-495B-8A98-B9CD75CB8948}"/>
              </a:ext>
            </a:extLst>
          </p:cNvPr>
          <p:cNvSpPr/>
          <p:nvPr/>
        </p:nvSpPr>
        <p:spPr>
          <a:xfrm>
            <a:off x="4751069" y="3747625"/>
            <a:ext cx="1051561" cy="264605"/>
          </a:xfrm>
          <a:prstGeom prst="rect">
            <a:avLst/>
          </a:prstGeom>
          <a:solidFill>
            <a:srgbClr val="00B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5EC2C3CD-495F-4F49-A5B0-00EF3F528EC2}"/>
              </a:ext>
            </a:extLst>
          </p:cNvPr>
          <p:cNvSpPr/>
          <p:nvPr/>
        </p:nvSpPr>
        <p:spPr>
          <a:xfrm>
            <a:off x="3369428" y="3627660"/>
            <a:ext cx="1572413" cy="1092261"/>
          </a:xfrm>
          <a:prstGeom prst="rect">
            <a:avLst/>
          </a:prstGeom>
          <a:solidFill>
            <a:srgbClr val="00B050"/>
          </a:solid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02" name="正方形/長方形 101">
            <a:extLst>
              <a:ext uri="{FF2B5EF4-FFF2-40B4-BE49-F238E27FC236}">
                <a16:creationId xmlns:a16="http://schemas.microsoft.com/office/drawing/2014/main" id="{1828884D-81F1-4CEA-AB6C-799B0D98BF98}"/>
              </a:ext>
            </a:extLst>
          </p:cNvPr>
          <p:cNvSpPr/>
          <p:nvPr/>
        </p:nvSpPr>
        <p:spPr>
          <a:xfrm>
            <a:off x="3203351" y="4502484"/>
            <a:ext cx="1472945" cy="202197"/>
          </a:xfrm>
          <a:prstGeom prst="rect">
            <a:avLst/>
          </a:prstGeom>
          <a:solidFill>
            <a:srgbClr val="00B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平行四辺形 103">
            <a:extLst>
              <a:ext uri="{FF2B5EF4-FFF2-40B4-BE49-F238E27FC236}">
                <a16:creationId xmlns:a16="http://schemas.microsoft.com/office/drawing/2014/main" id="{A6D28D51-06A0-4A1D-97B7-130FA8CD2B68}"/>
              </a:ext>
            </a:extLst>
          </p:cNvPr>
          <p:cNvSpPr/>
          <p:nvPr/>
        </p:nvSpPr>
        <p:spPr>
          <a:xfrm rot="5400000" flipV="1">
            <a:off x="4440243" y="4093341"/>
            <a:ext cx="864516" cy="383063"/>
          </a:xfrm>
          <a:prstGeom prst="parallelogram">
            <a:avLst>
              <a:gd name="adj" fmla="val 165043"/>
            </a:avLst>
          </a:prstGeom>
          <a:solidFill>
            <a:srgbClr val="00B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平行四辺形 104">
            <a:extLst>
              <a:ext uri="{FF2B5EF4-FFF2-40B4-BE49-F238E27FC236}">
                <a16:creationId xmlns:a16="http://schemas.microsoft.com/office/drawing/2014/main" id="{5FC06A24-D18B-4AB3-9860-72AE47D08BAB}"/>
              </a:ext>
            </a:extLst>
          </p:cNvPr>
          <p:cNvSpPr/>
          <p:nvPr/>
        </p:nvSpPr>
        <p:spPr>
          <a:xfrm rot="5400000" flipV="1">
            <a:off x="5594590" y="3530712"/>
            <a:ext cx="687125" cy="265507"/>
          </a:xfrm>
          <a:prstGeom prst="parallelogram">
            <a:avLst>
              <a:gd name="adj" fmla="val 165043"/>
            </a:avLst>
          </a:prstGeom>
          <a:solidFill>
            <a:srgbClr val="00B050">
              <a:alpha val="4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矢印: 右 85">
            <a:extLst>
              <a:ext uri="{FF2B5EF4-FFF2-40B4-BE49-F238E27FC236}">
                <a16:creationId xmlns:a16="http://schemas.microsoft.com/office/drawing/2014/main" id="{83BA1DA1-D3C7-43DC-A0A7-55E43964246C}"/>
              </a:ext>
            </a:extLst>
          </p:cNvPr>
          <p:cNvSpPr/>
          <p:nvPr/>
        </p:nvSpPr>
        <p:spPr>
          <a:xfrm rot="19190830">
            <a:off x="5887979" y="3453144"/>
            <a:ext cx="546739" cy="30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矢印: 右 105">
            <a:extLst>
              <a:ext uri="{FF2B5EF4-FFF2-40B4-BE49-F238E27FC236}">
                <a16:creationId xmlns:a16="http://schemas.microsoft.com/office/drawing/2014/main" id="{379DD1CB-0B3C-48DE-8FCB-3A93D7831A23}"/>
              </a:ext>
            </a:extLst>
          </p:cNvPr>
          <p:cNvSpPr/>
          <p:nvPr/>
        </p:nvSpPr>
        <p:spPr>
          <a:xfrm rot="19190830">
            <a:off x="4831351" y="4073119"/>
            <a:ext cx="546739" cy="30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CD948160-3AF6-45C8-BEDD-FCCE73DBB0DD}"/>
              </a:ext>
            </a:extLst>
          </p:cNvPr>
          <p:cNvSpPr txBox="1"/>
          <p:nvPr/>
        </p:nvSpPr>
        <p:spPr>
          <a:xfrm>
            <a:off x="5554599" y="3770525"/>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87" name="楕円 86">
            <a:extLst>
              <a:ext uri="{FF2B5EF4-FFF2-40B4-BE49-F238E27FC236}">
                <a16:creationId xmlns:a16="http://schemas.microsoft.com/office/drawing/2014/main" id="{6E3073EE-39D2-4019-8245-C0CE4C127286}"/>
              </a:ext>
            </a:extLst>
          </p:cNvPr>
          <p:cNvSpPr/>
          <p:nvPr/>
        </p:nvSpPr>
        <p:spPr>
          <a:xfrm>
            <a:off x="5381664" y="3887182"/>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テキスト ボックス 106">
            <a:extLst>
              <a:ext uri="{FF2B5EF4-FFF2-40B4-BE49-F238E27FC236}">
                <a16:creationId xmlns:a16="http://schemas.microsoft.com/office/drawing/2014/main" id="{229D0A9C-5A43-429A-B16E-0C992AC544CD}"/>
              </a:ext>
            </a:extLst>
          </p:cNvPr>
          <p:cNvSpPr txBox="1"/>
          <p:nvPr/>
        </p:nvSpPr>
        <p:spPr>
          <a:xfrm>
            <a:off x="2506593" y="3942970"/>
            <a:ext cx="914400" cy="400110"/>
          </a:xfrm>
          <a:prstGeom prst="rect">
            <a:avLst/>
          </a:prstGeom>
          <a:noFill/>
        </p:spPr>
        <p:txBody>
          <a:bodyPr wrap="square" rtlCol="0">
            <a:spAutoFit/>
          </a:bodyPr>
          <a:lstStyle/>
          <a:p>
            <a:r>
              <a:rPr kumimoji="1" lang="en-US" altLang="ja-JP" sz="2000" dirty="0">
                <a:solidFill>
                  <a:srgbClr val="00B050"/>
                </a:solidFill>
              </a:rPr>
              <a:t>Step3</a:t>
            </a:r>
            <a:endParaRPr kumimoji="1" lang="ja-JP" altLang="en-US" sz="2000" dirty="0">
              <a:solidFill>
                <a:srgbClr val="00B050"/>
              </a:solidFill>
            </a:endParaRPr>
          </a:p>
        </p:txBody>
      </p:sp>
      <p:sp>
        <p:nvSpPr>
          <p:cNvPr id="108" name="テキスト ボックス 107">
            <a:extLst>
              <a:ext uri="{FF2B5EF4-FFF2-40B4-BE49-F238E27FC236}">
                <a16:creationId xmlns:a16="http://schemas.microsoft.com/office/drawing/2014/main" id="{9D1DF582-2295-49EB-A737-E7590995FEAB}"/>
              </a:ext>
            </a:extLst>
          </p:cNvPr>
          <p:cNvSpPr txBox="1"/>
          <p:nvPr/>
        </p:nvSpPr>
        <p:spPr>
          <a:xfrm>
            <a:off x="4023066" y="3236828"/>
            <a:ext cx="914400" cy="400110"/>
          </a:xfrm>
          <a:prstGeom prst="rect">
            <a:avLst/>
          </a:prstGeom>
          <a:noFill/>
        </p:spPr>
        <p:txBody>
          <a:bodyPr wrap="square" rtlCol="0">
            <a:spAutoFit/>
          </a:bodyPr>
          <a:lstStyle/>
          <a:p>
            <a:r>
              <a:rPr kumimoji="1" lang="en-US" altLang="ja-JP" sz="2000" dirty="0">
                <a:solidFill>
                  <a:srgbClr val="00B050"/>
                </a:solidFill>
              </a:rPr>
              <a:t>Step3</a:t>
            </a:r>
            <a:endParaRPr kumimoji="1" lang="ja-JP" altLang="en-US" sz="2000" dirty="0">
              <a:solidFill>
                <a:srgbClr val="00B050"/>
              </a:solidFill>
            </a:endParaRPr>
          </a:p>
        </p:txBody>
      </p:sp>
      <p:sp>
        <p:nvSpPr>
          <p:cNvPr id="109" name="スライド番号プレースホルダー 108">
            <a:extLst>
              <a:ext uri="{FF2B5EF4-FFF2-40B4-BE49-F238E27FC236}">
                <a16:creationId xmlns:a16="http://schemas.microsoft.com/office/drawing/2014/main" id="{A0CC02BE-13A3-461E-A8AA-091BADF067C3}"/>
              </a:ext>
            </a:extLst>
          </p:cNvPr>
          <p:cNvSpPr>
            <a:spLocks noGrp="1"/>
          </p:cNvSpPr>
          <p:nvPr>
            <p:ph type="sldNum" sz="quarter" idx="12"/>
          </p:nvPr>
        </p:nvSpPr>
        <p:spPr/>
        <p:txBody>
          <a:bodyPr/>
          <a:lstStyle/>
          <a:p>
            <a:fld id="{76E254DA-88C8-46C0-84EB-2F5D846AEEA3}" type="slidenum">
              <a:rPr kumimoji="1" lang="ja-JP" altLang="en-US" smtClean="0"/>
              <a:t>10</a:t>
            </a:fld>
            <a:endParaRPr kumimoji="1" lang="ja-JP" altLang="en-US"/>
          </a:p>
        </p:txBody>
      </p:sp>
    </p:spTree>
    <p:extLst>
      <p:ext uri="{BB962C8B-B14F-4D97-AF65-F5344CB8AC3E}">
        <p14:creationId xmlns:p14="http://schemas.microsoft.com/office/powerpoint/2010/main" val="2805921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144DAC-57DB-4528-BD5D-7E7A0EEA1F4B}"/>
              </a:ext>
            </a:extLst>
          </p:cNvPr>
          <p:cNvSpPr>
            <a:spLocks noGrp="1"/>
          </p:cNvSpPr>
          <p:nvPr>
            <p:ph type="title"/>
          </p:nvPr>
        </p:nvSpPr>
        <p:spPr/>
        <p:txBody>
          <a:bodyPr/>
          <a:lstStyle/>
          <a:p>
            <a:r>
              <a:rPr kumimoji="1" lang="en-US" altLang="ja-JP" dirty="0"/>
              <a:t>Mask R-CNN [He+, 2017]</a:t>
            </a:r>
            <a:endParaRPr kumimoji="1" lang="ja-JP" altLang="en-US" dirty="0"/>
          </a:p>
        </p:txBody>
      </p:sp>
      <p:pic>
        <p:nvPicPr>
          <p:cNvPr id="5" name="図 4">
            <a:extLst>
              <a:ext uri="{FF2B5EF4-FFF2-40B4-BE49-F238E27FC236}">
                <a16:creationId xmlns:a16="http://schemas.microsoft.com/office/drawing/2014/main" id="{69B7C278-2C3E-4A2D-A099-90A24720E660}"/>
              </a:ext>
            </a:extLst>
          </p:cNvPr>
          <p:cNvPicPr>
            <a:picLocks noChangeAspect="1"/>
          </p:cNvPicPr>
          <p:nvPr/>
        </p:nvPicPr>
        <p:blipFill>
          <a:blip r:embed="rId3"/>
          <a:stretch>
            <a:fillRect/>
          </a:stretch>
        </p:blipFill>
        <p:spPr>
          <a:xfrm>
            <a:off x="1747965" y="1974711"/>
            <a:ext cx="8709924" cy="3770885"/>
          </a:xfrm>
          <a:prstGeom prst="rect">
            <a:avLst/>
          </a:prstGeom>
        </p:spPr>
      </p:pic>
      <p:sp>
        <p:nvSpPr>
          <p:cNvPr id="14" name="テキスト ボックス 13">
            <a:extLst>
              <a:ext uri="{FF2B5EF4-FFF2-40B4-BE49-F238E27FC236}">
                <a16:creationId xmlns:a16="http://schemas.microsoft.com/office/drawing/2014/main" id="{2F110532-52D6-48BD-B84B-80DC184AB1F2}"/>
              </a:ext>
            </a:extLst>
          </p:cNvPr>
          <p:cNvSpPr txBox="1"/>
          <p:nvPr/>
        </p:nvSpPr>
        <p:spPr>
          <a:xfrm>
            <a:off x="2956102" y="5745596"/>
            <a:ext cx="6279796" cy="369332"/>
          </a:xfrm>
          <a:prstGeom prst="rect">
            <a:avLst/>
          </a:prstGeom>
          <a:noFill/>
        </p:spPr>
        <p:txBody>
          <a:bodyPr wrap="none" rtlCol="0">
            <a:spAutoFit/>
          </a:bodyPr>
          <a:lstStyle/>
          <a:p>
            <a:r>
              <a:rPr lang="en-US" altLang="ja-JP" sz="1800" dirty="0">
                <a:solidFill>
                  <a:srgbClr val="000000"/>
                </a:solidFill>
                <a:effectLst/>
                <a:latin typeface="NimbusRomNo9L-Regu"/>
              </a:rPr>
              <a:t>Figure 1. The </a:t>
            </a:r>
            <a:r>
              <a:rPr lang="en-US" altLang="ja-JP" sz="1800" b="1" dirty="0">
                <a:solidFill>
                  <a:srgbClr val="000000"/>
                </a:solidFill>
                <a:effectLst/>
                <a:latin typeface="NimbusRomNo9L-Medi"/>
              </a:rPr>
              <a:t>Mask R-CNN </a:t>
            </a:r>
            <a:r>
              <a:rPr lang="en-US" altLang="ja-JP" sz="1800" dirty="0">
                <a:solidFill>
                  <a:srgbClr val="000000"/>
                </a:solidFill>
                <a:effectLst/>
                <a:latin typeface="NimbusRomNo9L-Regu"/>
              </a:rPr>
              <a:t>framework for instance segmentation.</a:t>
            </a:r>
            <a:endParaRPr kumimoji="1" lang="ja-JP" altLang="en-US" dirty="0"/>
          </a:p>
        </p:txBody>
      </p:sp>
      <p:sp>
        <p:nvSpPr>
          <p:cNvPr id="15" name="テキスト ボックス 14">
            <a:extLst>
              <a:ext uri="{FF2B5EF4-FFF2-40B4-BE49-F238E27FC236}">
                <a16:creationId xmlns:a16="http://schemas.microsoft.com/office/drawing/2014/main" id="{2C204828-0C2A-4A7C-A741-BCF6342D9A87}"/>
              </a:ext>
            </a:extLst>
          </p:cNvPr>
          <p:cNvSpPr txBox="1"/>
          <p:nvPr/>
        </p:nvSpPr>
        <p:spPr>
          <a:xfrm>
            <a:off x="143855" y="6356350"/>
            <a:ext cx="4451924" cy="369332"/>
          </a:xfrm>
          <a:prstGeom prst="rect">
            <a:avLst/>
          </a:prstGeom>
          <a:noFill/>
        </p:spPr>
        <p:txBody>
          <a:bodyPr wrap="none" rtlCol="0">
            <a:spAutoFit/>
          </a:bodyPr>
          <a:lstStyle/>
          <a:p>
            <a:pPr algn="r"/>
            <a:r>
              <a:rPr kumimoji="1" lang="en-US" altLang="ja-JP" dirty="0"/>
              <a:t>He, </a:t>
            </a:r>
            <a:r>
              <a:rPr kumimoji="1" lang="en-US" altLang="ja-JP" dirty="0" err="1"/>
              <a:t>Kaiming</a:t>
            </a:r>
            <a:r>
              <a:rPr kumimoji="1" lang="en-US" altLang="ja-JP" dirty="0"/>
              <a:t>, et al. "Mask R-CNN," ICCV, 2017.</a:t>
            </a:r>
            <a:endParaRPr kumimoji="1" lang="ja-JP" altLang="en-US" dirty="0"/>
          </a:p>
        </p:txBody>
      </p:sp>
      <p:sp>
        <p:nvSpPr>
          <p:cNvPr id="3" name="スライド番号プレースホルダー 2">
            <a:extLst>
              <a:ext uri="{FF2B5EF4-FFF2-40B4-BE49-F238E27FC236}">
                <a16:creationId xmlns:a16="http://schemas.microsoft.com/office/drawing/2014/main" id="{137272FD-7F91-4BDD-A30C-032088B0E110}"/>
              </a:ext>
            </a:extLst>
          </p:cNvPr>
          <p:cNvSpPr>
            <a:spLocks noGrp="1"/>
          </p:cNvSpPr>
          <p:nvPr>
            <p:ph type="sldNum" sz="quarter" idx="12"/>
          </p:nvPr>
        </p:nvSpPr>
        <p:spPr/>
        <p:txBody>
          <a:bodyPr/>
          <a:lstStyle/>
          <a:p>
            <a:fld id="{76E254DA-88C8-46C0-84EB-2F5D846AEEA3}" type="slidenum">
              <a:rPr kumimoji="1" lang="ja-JP" altLang="en-US" smtClean="0"/>
              <a:t>11</a:t>
            </a:fld>
            <a:endParaRPr kumimoji="1" lang="ja-JP" altLang="en-US"/>
          </a:p>
        </p:txBody>
      </p:sp>
    </p:spTree>
    <p:extLst>
      <p:ext uri="{BB962C8B-B14F-4D97-AF65-F5344CB8AC3E}">
        <p14:creationId xmlns:p14="http://schemas.microsoft.com/office/powerpoint/2010/main" val="1214423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144DAC-57DB-4528-BD5D-7E7A0EEA1F4B}"/>
              </a:ext>
            </a:extLst>
          </p:cNvPr>
          <p:cNvSpPr>
            <a:spLocks noGrp="1"/>
          </p:cNvSpPr>
          <p:nvPr>
            <p:ph type="title"/>
          </p:nvPr>
        </p:nvSpPr>
        <p:spPr/>
        <p:txBody>
          <a:bodyPr/>
          <a:lstStyle/>
          <a:p>
            <a:r>
              <a:rPr kumimoji="1" lang="en-US" altLang="ja-JP" dirty="0"/>
              <a:t>Mask R-CNN [He+, 2017]</a:t>
            </a:r>
            <a:endParaRPr kumimoji="1" lang="ja-JP" altLang="en-US" dirty="0"/>
          </a:p>
        </p:txBody>
      </p:sp>
      <p:pic>
        <p:nvPicPr>
          <p:cNvPr id="5" name="図 4">
            <a:extLst>
              <a:ext uri="{FF2B5EF4-FFF2-40B4-BE49-F238E27FC236}">
                <a16:creationId xmlns:a16="http://schemas.microsoft.com/office/drawing/2014/main" id="{69B7C278-2C3E-4A2D-A099-90A24720E660}"/>
              </a:ext>
            </a:extLst>
          </p:cNvPr>
          <p:cNvPicPr>
            <a:picLocks noChangeAspect="1"/>
          </p:cNvPicPr>
          <p:nvPr/>
        </p:nvPicPr>
        <p:blipFill>
          <a:blip r:embed="rId3"/>
          <a:stretch>
            <a:fillRect/>
          </a:stretch>
        </p:blipFill>
        <p:spPr>
          <a:xfrm>
            <a:off x="1747965" y="1974711"/>
            <a:ext cx="8709924" cy="3770885"/>
          </a:xfrm>
          <a:prstGeom prst="rect">
            <a:avLst/>
          </a:prstGeom>
        </p:spPr>
      </p:pic>
      <p:sp>
        <p:nvSpPr>
          <p:cNvPr id="4" name="平行四辺形 3">
            <a:extLst>
              <a:ext uri="{FF2B5EF4-FFF2-40B4-BE49-F238E27FC236}">
                <a16:creationId xmlns:a16="http://schemas.microsoft.com/office/drawing/2014/main" id="{1C3837F9-150C-4E0F-84BD-D8CAF2D711A6}"/>
              </a:ext>
            </a:extLst>
          </p:cNvPr>
          <p:cNvSpPr/>
          <p:nvPr/>
        </p:nvSpPr>
        <p:spPr>
          <a:xfrm>
            <a:off x="2237361" y="2211096"/>
            <a:ext cx="3453319" cy="1222765"/>
          </a:xfrm>
          <a:prstGeom prst="parallelogram">
            <a:avLst>
              <a:gd name="adj" fmla="val 126403"/>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平行四辺形 5">
            <a:extLst>
              <a:ext uri="{FF2B5EF4-FFF2-40B4-BE49-F238E27FC236}">
                <a16:creationId xmlns:a16="http://schemas.microsoft.com/office/drawing/2014/main" id="{7F919245-28BD-4F45-90FD-CC3EF7CC2463}"/>
              </a:ext>
            </a:extLst>
          </p:cNvPr>
          <p:cNvSpPr/>
          <p:nvPr/>
        </p:nvSpPr>
        <p:spPr>
          <a:xfrm>
            <a:off x="2247090" y="3433861"/>
            <a:ext cx="1916348" cy="2071991"/>
          </a:xfrm>
          <a:prstGeom prst="parallelogram">
            <a:avLst>
              <a:gd name="adj" fmla="val 0"/>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平行四辺形 6">
            <a:extLst>
              <a:ext uri="{FF2B5EF4-FFF2-40B4-BE49-F238E27FC236}">
                <a16:creationId xmlns:a16="http://schemas.microsoft.com/office/drawing/2014/main" id="{E9A72B91-D47B-4593-BAC2-753F1B43A0EA}"/>
              </a:ext>
            </a:extLst>
          </p:cNvPr>
          <p:cNvSpPr/>
          <p:nvPr/>
        </p:nvSpPr>
        <p:spPr>
          <a:xfrm>
            <a:off x="4369341" y="3670246"/>
            <a:ext cx="2478932" cy="473734"/>
          </a:xfrm>
          <a:prstGeom prst="parallelogram">
            <a:avLst>
              <a:gd name="adj" fmla="val 126403"/>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平行四辺形 7">
            <a:extLst>
              <a:ext uri="{FF2B5EF4-FFF2-40B4-BE49-F238E27FC236}">
                <a16:creationId xmlns:a16="http://schemas.microsoft.com/office/drawing/2014/main" id="{47A10E29-F2BA-4F3C-ADB5-89427C9E9E75}"/>
              </a:ext>
            </a:extLst>
          </p:cNvPr>
          <p:cNvSpPr/>
          <p:nvPr/>
        </p:nvSpPr>
        <p:spPr>
          <a:xfrm>
            <a:off x="4388797" y="4143497"/>
            <a:ext cx="1846633" cy="895427"/>
          </a:xfrm>
          <a:prstGeom prst="parallelogram">
            <a:avLst>
              <a:gd name="adj" fmla="val 0"/>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平行四辺形 8">
            <a:extLst>
              <a:ext uri="{FF2B5EF4-FFF2-40B4-BE49-F238E27FC236}">
                <a16:creationId xmlns:a16="http://schemas.microsoft.com/office/drawing/2014/main" id="{A67D674B-F208-4BAC-923A-3B7F34D22B35}"/>
              </a:ext>
            </a:extLst>
          </p:cNvPr>
          <p:cNvSpPr/>
          <p:nvPr/>
        </p:nvSpPr>
        <p:spPr>
          <a:xfrm>
            <a:off x="6235430" y="3670246"/>
            <a:ext cx="2558374" cy="473734"/>
          </a:xfrm>
          <a:prstGeom prst="parallelogram">
            <a:avLst>
              <a:gd name="adj" fmla="val 126403"/>
            </a:avLst>
          </a:prstGeom>
          <a:solidFill>
            <a:srgbClr val="33B02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平行四辺形 9">
            <a:extLst>
              <a:ext uri="{FF2B5EF4-FFF2-40B4-BE49-F238E27FC236}">
                <a16:creationId xmlns:a16="http://schemas.microsoft.com/office/drawing/2014/main" id="{0500E4B1-F406-4D9B-B053-D89DD29BAFB0}"/>
              </a:ext>
            </a:extLst>
          </p:cNvPr>
          <p:cNvSpPr/>
          <p:nvPr/>
        </p:nvSpPr>
        <p:spPr>
          <a:xfrm>
            <a:off x="6235430" y="4143496"/>
            <a:ext cx="1974715" cy="895427"/>
          </a:xfrm>
          <a:prstGeom prst="parallelogram">
            <a:avLst>
              <a:gd name="adj" fmla="val 0"/>
            </a:avLst>
          </a:prstGeom>
          <a:solidFill>
            <a:srgbClr val="33B02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580016E4-5274-4480-BF25-147DD865D1B3}"/>
              </a:ext>
            </a:extLst>
          </p:cNvPr>
          <p:cNvSpPr txBox="1"/>
          <p:nvPr/>
        </p:nvSpPr>
        <p:spPr>
          <a:xfrm>
            <a:off x="6894256" y="2658295"/>
            <a:ext cx="1535998" cy="400110"/>
          </a:xfrm>
          <a:prstGeom prst="rect">
            <a:avLst/>
          </a:prstGeom>
          <a:noFill/>
        </p:spPr>
        <p:txBody>
          <a:bodyPr wrap="none" rtlCol="0">
            <a:spAutoFit/>
          </a:bodyPr>
          <a:lstStyle/>
          <a:p>
            <a:r>
              <a:rPr kumimoji="1" lang="en-US" altLang="ja-JP" sz="2000" dirty="0">
                <a:solidFill>
                  <a:srgbClr val="0070C0"/>
                </a:solidFill>
              </a:rPr>
              <a:t>2.</a:t>
            </a:r>
            <a:r>
              <a:rPr kumimoji="1" lang="ja-JP" altLang="en-US" sz="2000" dirty="0">
                <a:solidFill>
                  <a:srgbClr val="0070C0"/>
                </a:solidFill>
              </a:rPr>
              <a:t>クラス分類</a:t>
            </a:r>
          </a:p>
        </p:txBody>
      </p:sp>
      <p:sp>
        <p:nvSpPr>
          <p:cNvPr id="12" name="テキスト ボックス 11">
            <a:extLst>
              <a:ext uri="{FF2B5EF4-FFF2-40B4-BE49-F238E27FC236}">
                <a16:creationId xmlns:a16="http://schemas.microsoft.com/office/drawing/2014/main" id="{28F902FB-AFBE-4373-B09A-3C5D5C56A776}"/>
              </a:ext>
            </a:extLst>
          </p:cNvPr>
          <p:cNvSpPr txBox="1"/>
          <p:nvPr/>
        </p:nvSpPr>
        <p:spPr>
          <a:xfrm>
            <a:off x="5861425" y="5060368"/>
            <a:ext cx="2348720" cy="707886"/>
          </a:xfrm>
          <a:prstGeom prst="rect">
            <a:avLst/>
          </a:prstGeom>
          <a:noFill/>
        </p:spPr>
        <p:txBody>
          <a:bodyPr wrap="none" rtlCol="0">
            <a:spAutoFit/>
          </a:bodyPr>
          <a:lstStyle/>
          <a:p>
            <a:pPr algn="ctr"/>
            <a:r>
              <a:rPr kumimoji="1" lang="en-US" altLang="ja-JP" sz="2000" dirty="0">
                <a:solidFill>
                  <a:srgbClr val="33B02E"/>
                </a:solidFill>
              </a:rPr>
              <a:t>3.</a:t>
            </a:r>
            <a:r>
              <a:rPr kumimoji="1" lang="ja-JP" altLang="en-US" sz="2000" dirty="0">
                <a:solidFill>
                  <a:srgbClr val="33B02E"/>
                </a:solidFill>
              </a:rPr>
              <a:t>セグメンテーション</a:t>
            </a:r>
            <a:endParaRPr kumimoji="1" lang="en-US" altLang="ja-JP" sz="2000" dirty="0">
              <a:solidFill>
                <a:srgbClr val="33B02E"/>
              </a:solidFill>
            </a:endParaRPr>
          </a:p>
          <a:p>
            <a:pPr algn="ctr"/>
            <a:r>
              <a:rPr kumimoji="1" lang="en-US" altLang="ja-JP" sz="2000" dirty="0">
                <a:solidFill>
                  <a:srgbClr val="33B02E"/>
                </a:solidFill>
              </a:rPr>
              <a:t>(FCN)</a:t>
            </a:r>
            <a:endParaRPr kumimoji="1" lang="ja-JP" altLang="en-US" sz="2000" dirty="0">
              <a:solidFill>
                <a:srgbClr val="33B02E"/>
              </a:solidFill>
            </a:endParaRPr>
          </a:p>
        </p:txBody>
      </p:sp>
      <p:sp>
        <p:nvSpPr>
          <p:cNvPr id="13" name="テキスト ボックス 12">
            <a:extLst>
              <a:ext uri="{FF2B5EF4-FFF2-40B4-BE49-F238E27FC236}">
                <a16:creationId xmlns:a16="http://schemas.microsoft.com/office/drawing/2014/main" id="{CEB7E2E4-EDB3-46DC-A7AA-874D5CA2A2D5}"/>
              </a:ext>
            </a:extLst>
          </p:cNvPr>
          <p:cNvSpPr txBox="1"/>
          <p:nvPr/>
        </p:nvSpPr>
        <p:spPr>
          <a:xfrm>
            <a:off x="4560054" y="3265144"/>
            <a:ext cx="2938946" cy="400110"/>
          </a:xfrm>
          <a:prstGeom prst="rect">
            <a:avLst/>
          </a:prstGeom>
          <a:noFill/>
        </p:spPr>
        <p:txBody>
          <a:bodyPr wrap="none" rtlCol="0">
            <a:spAutoFit/>
          </a:bodyPr>
          <a:lstStyle/>
          <a:p>
            <a:r>
              <a:rPr kumimoji="1" lang="en-US" altLang="ja-JP" sz="2000" dirty="0">
                <a:solidFill>
                  <a:srgbClr val="7030A0"/>
                </a:solidFill>
              </a:rPr>
              <a:t>1.</a:t>
            </a:r>
            <a:r>
              <a:rPr kumimoji="1" lang="ja-JP" altLang="en-US" sz="2000" dirty="0">
                <a:solidFill>
                  <a:srgbClr val="7030A0"/>
                </a:solidFill>
              </a:rPr>
              <a:t>位置特定</a:t>
            </a:r>
            <a:r>
              <a:rPr kumimoji="1" lang="en-US" altLang="ja-JP" sz="2000" dirty="0">
                <a:solidFill>
                  <a:srgbClr val="7030A0"/>
                </a:solidFill>
              </a:rPr>
              <a:t>(Faster R-CNN)</a:t>
            </a:r>
            <a:endParaRPr kumimoji="1" lang="ja-JP" altLang="en-US" sz="2000" dirty="0">
              <a:solidFill>
                <a:srgbClr val="7030A0"/>
              </a:solidFill>
            </a:endParaRPr>
          </a:p>
        </p:txBody>
      </p:sp>
      <p:sp>
        <p:nvSpPr>
          <p:cNvPr id="19" name="テキスト ボックス 18">
            <a:extLst>
              <a:ext uri="{FF2B5EF4-FFF2-40B4-BE49-F238E27FC236}">
                <a16:creationId xmlns:a16="http://schemas.microsoft.com/office/drawing/2014/main" id="{AE429242-8B91-4C2A-9854-2B08E3C084AD}"/>
              </a:ext>
            </a:extLst>
          </p:cNvPr>
          <p:cNvSpPr txBox="1"/>
          <p:nvPr/>
        </p:nvSpPr>
        <p:spPr>
          <a:xfrm>
            <a:off x="3620798" y="1692794"/>
            <a:ext cx="3206904" cy="400110"/>
          </a:xfrm>
          <a:prstGeom prst="rect">
            <a:avLst/>
          </a:prstGeom>
          <a:noFill/>
        </p:spPr>
        <p:txBody>
          <a:bodyPr wrap="none" rtlCol="0">
            <a:spAutoFit/>
          </a:bodyPr>
          <a:lstStyle/>
          <a:p>
            <a:r>
              <a:rPr kumimoji="1" lang="en-US" altLang="ja-JP" sz="2000" dirty="0">
                <a:solidFill>
                  <a:srgbClr val="0070C0"/>
                </a:solidFill>
              </a:rPr>
              <a:t>0.</a:t>
            </a:r>
            <a:r>
              <a:rPr kumimoji="1" lang="ja-JP" altLang="en-US" sz="2000" dirty="0">
                <a:solidFill>
                  <a:srgbClr val="0070C0"/>
                </a:solidFill>
              </a:rPr>
              <a:t>特徴マップの抽出</a:t>
            </a:r>
            <a:r>
              <a:rPr kumimoji="1" lang="en-US" altLang="ja-JP" sz="2000" dirty="0">
                <a:solidFill>
                  <a:srgbClr val="0070C0"/>
                </a:solidFill>
              </a:rPr>
              <a:t>(</a:t>
            </a:r>
            <a:r>
              <a:rPr kumimoji="1" lang="en-US" altLang="ja-JP" sz="2000" dirty="0" err="1">
                <a:solidFill>
                  <a:srgbClr val="0070C0"/>
                </a:solidFill>
              </a:rPr>
              <a:t>ResNet</a:t>
            </a:r>
            <a:r>
              <a:rPr kumimoji="1" lang="en-US" altLang="ja-JP" sz="2000" dirty="0">
                <a:solidFill>
                  <a:srgbClr val="0070C0"/>
                </a:solidFill>
              </a:rPr>
              <a:t>)</a:t>
            </a:r>
            <a:endParaRPr kumimoji="1" lang="ja-JP" altLang="en-US" sz="2000" dirty="0">
              <a:solidFill>
                <a:srgbClr val="0070C0"/>
              </a:solidFill>
            </a:endParaRPr>
          </a:p>
        </p:txBody>
      </p:sp>
      <p:sp>
        <p:nvSpPr>
          <p:cNvPr id="20" name="テキスト ボックス 19">
            <a:extLst>
              <a:ext uri="{FF2B5EF4-FFF2-40B4-BE49-F238E27FC236}">
                <a16:creationId xmlns:a16="http://schemas.microsoft.com/office/drawing/2014/main" id="{D71F8C7B-CD13-49F9-9F5A-18DBF4725429}"/>
              </a:ext>
            </a:extLst>
          </p:cNvPr>
          <p:cNvSpPr txBox="1"/>
          <p:nvPr/>
        </p:nvSpPr>
        <p:spPr>
          <a:xfrm>
            <a:off x="2956102" y="5745596"/>
            <a:ext cx="6279796" cy="369332"/>
          </a:xfrm>
          <a:prstGeom prst="rect">
            <a:avLst/>
          </a:prstGeom>
          <a:noFill/>
        </p:spPr>
        <p:txBody>
          <a:bodyPr wrap="none" rtlCol="0">
            <a:spAutoFit/>
          </a:bodyPr>
          <a:lstStyle/>
          <a:p>
            <a:r>
              <a:rPr lang="en-US" altLang="ja-JP" sz="1800" dirty="0">
                <a:solidFill>
                  <a:srgbClr val="000000"/>
                </a:solidFill>
                <a:effectLst/>
                <a:latin typeface="NimbusRomNo9L-Regu"/>
              </a:rPr>
              <a:t>Figure 1. The </a:t>
            </a:r>
            <a:r>
              <a:rPr lang="en-US" altLang="ja-JP" sz="1800" b="1" dirty="0">
                <a:solidFill>
                  <a:srgbClr val="000000"/>
                </a:solidFill>
                <a:effectLst/>
                <a:latin typeface="NimbusRomNo9L-Medi"/>
              </a:rPr>
              <a:t>Mask R-CNN </a:t>
            </a:r>
            <a:r>
              <a:rPr lang="en-US" altLang="ja-JP" sz="1800" dirty="0">
                <a:solidFill>
                  <a:srgbClr val="000000"/>
                </a:solidFill>
                <a:effectLst/>
                <a:latin typeface="NimbusRomNo9L-Regu"/>
              </a:rPr>
              <a:t>framework for instance segmentation.</a:t>
            </a:r>
            <a:endParaRPr kumimoji="1" lang="ja-JP" altLang="en-US" dirty="0"/>
          </a:p>
        </p:txBody>
      </p:sp>
      <p:sp>
        <p:nvSpPr>
          <p:cNvPr id="21" name="平行四辺形 20">
            <a:extLst>
              <a:ext uri="{FF2B5EF4-FFF2-40B4-BE49-F238E27FC236}">
                <a16:creationId xmlns:a16="http://schemas.microsoft.com/office/drawing/2014/main" id="{4C0EDD4F-606C-41D0-8D9E-03BF326E7E88}"/>
              </a:ext>
            </a:extLst>
          </p:cNvPr>
          <p:cNvSpPr/>
          <p:nvPr/>
        </p:nvSpPr>
        <p:spPr>
          <a:xfrm>
            <a:off x="6591411" y="3172796"/>
            <a:ext cx="548529" cy="132334"/>
          </a:xfrm>
          <a:prstGeom prst="parallelogram">
            <a:avLst>
              <a:gd name="adj" fmla="val 0"/>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平行四辺形 21">
            <a:extLst>
              <a:ext uri="{FF2B5EF4-FFF2-40B4-BE49-F238E27FC236}">
                <a16:creationId xmlns:a16="http://schemas.microsoft.com/office/drawing/2014/main" id="{0826C838-B022-4D0A-BF11-C71466FE5BD3}"/>
              </a:ext>
            </a:extLst>
          </p:cNvPr>
          <p:cNvSpPr/>
          <p:nvPr/>
        </p:nvSpPr>
        <p:spPr>
          <a:xfrm>
            <a:off x="6595170" y="3112026"/>
            <a:ext cx="624779" cy="77041"/>
          </a:xfrm>
          <a:prstGeom prst="parallelogram">
            <a:avLst>
              <a:gd name="adj" fmla="val 136998"/>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a:extLst>
              <a:ext uri="{FF2B5EF4-FFF2-40B4-BE49-F238E27FC236}">
                <a16:creationId xmlns:a16="http://schemas.microsoft.com/office/drawing/2014/main" id="{1F6B357F-2367-45D0-A7A2-203042EDD736}"/>
              </a:ext>
            </a:extLst>
          </p:cNvPr>
          <p:cNvSpPr/>
          <p:nvPr/>
        </p:nvSpPr>
        <p:spPr>
          <a:xfrm rot="5400000" flipV="1">
            <a:off x="7079370" y="3175564"/>
            <a:ext cx="204118" cy="77041"/>
          </a:xfrm>
          <a:prstGeom prst="parallelogram">
            <a:avLst>
              <a:gd name="adj" fmla="val 90017"/>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スライド番号プレースホルダー 23">
            <a:extLst>
              <a:ext uri="{FF2B5EF4-FFF2-40B4-BE49-F238E27FC236}">
                <a16:creationId xmlns:a16="http://schemas.microsoft.com/office/drawing/2014/main" id="{3D8B9120-7BD0-4651-9FDB-D960ED6DD23C}"/>
              </a:ext>
            </a:extLst>
          </p:cNvPr>
          <p:cNvSpPr>
            <a:spLocks noGrp="1"/>
          </p:cNvSpPr>
          <p:nvPr>
            <p:ph type="sldNum" sz="quarter" idx="12"/>
          </p:nvPr>
        </p:nvSpPr>
        <p:spPr/>
        <p:txBody>
          <a:bodyPr/>
          <a:lstStyle/>
          <a:p>
            <a:fld id="{76E254DA-88C8-46C0-84EB-2F5D846AEEA3}" type="slidenum">
              <a:rPr kumimoji="1" lang="ja-JP" altLang="en-US" smtClean="0"/>
              <a:t>12</a:t>
            </a:fld>
            <a:endParaRPr kumimoji="1" lang="ja-JP" altLang="en-US"/>
          </a:p>
        </p:txBody>
      </p:sp>
      <p:sp>
        <p:nvSpPr>
          <p:cNvPr id="25" name="テキスト ボックス 24">
            <a:extLst>
              <a:ext uri="{FF2B5EF4-FFF2-40B4-BE49-F238E27FC236}">
                <a16:creationId xmlns:a16="http://schemas.microsoft.com/office/drawing/2014/main" id="{C22CA6D7-EA04-48B7-8F5B-0B92ABE21A3D}"/>
              </a:ext>
            </a:extLst>
          </p:cNvPr>
          <p:cNvSpPr txBox="1"/>
          <p:nvPr/>
        </p:nvSpPr>
        <p:spPr>
          <a:xfrm>
            <a:off x="143855" y="6356350"/>
            <a:ext cx="4451924" cy="369332"/>
          </a:xfrm>
          <a:prstGeom prst="rect">
            <a:avLst/>
          </a:prstGeom>
          <a:noFill/>
        </p:spPr>
        <p:txBody>
          <a:bodyPr wrap="none" rtlCol="0">
            <a:spAutoFit/>
          </a:bodyPr>
          <a:lstStyle/>
          <a:p>
            <a:pPr algn="r"/>
            <a:r>
              <a:rPr kumimoji="1" lang="en-US" altLang="ja-JP" dirty="0"/>
              <a:t>He, </a:t>
            </a:r>
            <a:r>
              <a:rPr kumimoji="1" lang="en-US" altLang="ja-JP" dirty="0" err="1"/>
              <a:t>Kaiming</a:t>
            </a:r>
            <a:r>
              <a:rPr kumimoji="1" lang="en-US" altLang="ja-JP" dirty="0"/>
              <a:t>, et al. "Mask R-CNN," ICCV, 2017.</a:t>
            </a:r>
            <a:endParaRPr kumimoji="1" lang="ja-JP" altLang="en-US" dirty="0"/>
          </a:p>
        </p:txBody>
      </p:sp>
    </p:spTree>
    <p:extLst>
      <p:ext uri="{BB962C8B-B14F-4D97-AF65-F5344CB8AC3E}">
        <p14:creationId xmlns:p14="http://schemas.microsoft.com/office/powerpoint/2010/main" val="142876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4FADE8-343A-4322-8548-79EB08F8AD8E}"/>
              </a:ext>
            </a:extLst>
          </p:cNvPr>
          <p:cNvSpPr>
            <a:spLocks noGrp="1"/>
          </p:cNvSpPr>
          <p:nvPr>
            <p:ph type="title"/>
          </p:nvPr>
        </p:nvSpPr>
        <p:spPr/>
        <p:txBody>
          <a:bodyPr/>
          <a:lstStyle/>
          <a:p>
            <a:r>
              <a:rPr kumimoji="1" lang="en-US" altLang="ja-JP" dirty="0"/>
              <a:t>FCN [Long+, 2015]</a:t>
            </a:r>
            <a:endParaRPr kumimoji="1" lang="ja-JP" altLang="en-US" dirty="0"/>
          </a:p>
        </p:txBody>
      </p:sp>
      <p:sp>
        <p:nvSpPr>
          <p:cNvPr id="3" name="コンテンツ プレースホルダー 2">
            <a:extLst>
              <a:ext uri="{FF2B5EF4-FFF2-40B4-BE49-F238E27FC236}">
                <a16:creationId xmlns:a16="http://schemas.microsoft.com/office/drawing/2014/main" id="{1A2F28DB-6477-4A1D-AA28-2A2DEBC7CA57}"/>
              </a:ext>
            </a:extLst>
          </p:cNvPr>
          <p:cNvSpPr>
            <a:spLocks noGrp="1"/>
          </p:cNvSpPr>
          <p:nvPr>
            <p:ph idx="1"/>
          </p:nvPr>
        </p:nvSpPr>
        <p:spPr/>
        <p:txBody>
          <a:bodyPr/>
          <a:lstStyle/>
          <a:p>
            <a:r>
              <a:rPr kumimoji="1" lang="ja-JP" altLang="en-US" dirty="0"/>
              <a:t>畳み込み（</a:t>
            </a:r>
            <a:r>
              <a:rPr lang="en-US" altLang="ja-JP" dirty="0"/>
              <a:t>C</a:t>
            </a:r>
            <a:r>
              <a:rPr kumimoji="1" lang="en-US" altLang="ja-JP" dirty="0"/>
              <a:t>onvolution</a:t>
            </a:r>
            <a:r>
              <a:rPr kumimoji="1" lang="ja-JP" altLang="en-US" dirty="0"/>
              <a:t>）と逆畳み込み（</a:t>
            </a:r>
            <a:r>
              <a:rPr lang="en-US" altLang="ja-JP" dirty="0"/>
              <a:t>D</a:t>
            </a:r>
            <a:r>
              <a:rPr kumimoji="1" lang="en-US" altLang="ja-JP" dirty="0"/>
              <a:t>econvolution</a:t>
            </a:r>
            <a:r>
              <a:rPr kumimoji="1" lang="ja-JP" altLang="en-US" dirty="0"/>
              <a:t>）演算</a:t>
            </a:r>
          </a:p>
        </p:txBody>
      </p:sp>
      <p:sp>
        <p:nvSpPr>
          <p:cNvPr id="5" name="テキスト ボックス 4">
            <a:extLst>
              <a:ext uri="{FF2B5EF4-FFF2-40B4-BE49-F238E27FC236}">
                <a16:creationId xmlns:a16="http://schemas.microsoft.com/office/drawing/2014/main" id="{23470FDC-5D9B-4882-9050-996EF4B6D958}"/>
              </a:ext>
            </a:extLst>
          </p:cNvPr>
          <p:cNvSpPr txBox="1"/>
          <p:nvPr/>
        </p:nvSpPr>
        <p:spPr>
          <a:xfrm>
            <a:off x="-106577" y="6356350"/>
            <a:ext cx="11174276" cy="369332"/>
          </a:xfrm>
          <a:prstGeom prst="rect">
            <a:avLst/>
          </a:prstGeom>
          <a:noFill/>
        </p:spPr>
        <p:txBody>
          <a:bodyPr wrap="none" rtlCol="0">
            <a:spAutoFit/>
          </a:bodyPr>
          <a:lstStyle/>
          <a:p>
            <a:pPr algn="r"/>
            <a:r>
              <a:rPr kumimoji="1" lang="en-US" altLang="ja-JP" dirty="0"/>
              <a:t>Long, Jonathan, Evan </a:t>
            </a:r>
            <a:r>
              <a:rPr kumimoji="1" lang="en-US" altLang="ja-JP" dirty="0" err="1"/>
              <a:t>Shelhamer</a:t>
            </a:r>
            <a:r>
              <a:rPr kumimoji="1" lang="en-US" altLang="ja-JP" dirty="0"/>
              <a:t>, and Trevor Darrell. "Fully convolutional networks for semantic segmentation“, 2015.</a:t>
            </a:r>
            <a:endParaRPr kumimoji="1" lang="ja-JP" altLang="en-US" dirty="0"/>
          </a:p>
        </p:txBody>
      </p:sp>
      <p:pic>
        <p:nvPicPr>
          <p:cNvPr id="7" name="図 6">
            <a:extLst>
              <a:ext uri="{FF2B5EF4-FFF2-40B4-BE49-F238E27FC236}">
                <a16:creationId xmlns:a16="http://schemas.microsoft.com/office/drawing/2014/main" id="{608F76A5-8ECF-4763-B690-65F93B8C5CBF}"/>
              </a:ext>
            </a:extLst>
          </p:cNvPr>
          <p:cNvPicPr>
            <a:picLocks noChangeAspect="1"/>
          </p:cNvPicPr>
          <p:nvPr/>
        </p:nvPicPr>
        <p:blipFill>
          <a:blip r:embed="rId3"/>
          <a:stretch>
            <a:fillRect/>
          </a:stretch>
        </p:blipFill>
        <p:spPr>
          <a:xfrm>
            <a:off x="2026651" y="2258243"/>
            <a:ext cx="8152551" cy="4149924"/>
          </a:xfrm>
          <a:prstGeom prst="rect">
            <a:avLst/>
          </a:prstGeom>
        </p:spPr>
      </p:pic>
      <p:sp>
        <p:nvSpPr>
          <p:cNvPr id="8" name="スライド番号プレースホルダー 7">
            <a:extLst>
              <a:ext uri="{FF2B5EF4-FFF2-40B4-BE49-F238E27FC236}">
                <a16:creationId xmlns:a16="http://schemas.microsoft.com/office/drawing/2014/main" id="{52965C6F-BF74-4EE6-B88B-9A6979A35B80}"/>
              </a:ext>
            </a:extLst>
          </p:cNvPr>
          <p:cNvSpPr>
            <a:spLocks noGrp="1"/>
          </p:cNvSpPr>
          <p:nvPr>
            <p:ph type="sldNum" sz="quarter" idx="12"/>
          </p:nvPr>
        </p:nvSpPr>
        <p:spPr/>
        <p:txBody>
          <a:bodyPr/>
          <a:lstStyle/>
          <a:p>
            <a:fld id="{76E254DA-88C8-46C0-84EB-2F5D846AEEA3}" type="slidenum">
              <a:rPr kumimoji="1" lang="ja-JP" altLang="en-US" smtClean="0"/>
              <a:t>13</a:t>
            </a:fld>
            <a:endParaRPr kumimoji="1" lang="ja-JP" altLang="en-US"/>
          </a:p>
        </p:txBody>
      </p:sp>
    </p:spTree>
    <p:extLst>
      <p:ext uri="{BB962C8B-B14F-4D97-AF65-F5344CB8AC3E}">
        <p14:creationId xmlns:p14="http://schemas.microsoft.com/office/powerpoint/2010/main" val="1794271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466CED-7FFA-4335-A97E-E4670378B552}"/>
              </a:ext>
            </a:extLst>
          </p:cNvPr>
          <p:cNvSpPr>
            <a:spLocks noGrp="1"/>
          </p:cNvSpPr>
          <p:nvPr>
            <p:ph type="title"/>
          </p:nvPr>
        </p:nvSpPr>
        <p:spPr>
          <a:xfrm>
            <a:off x="838200" y="2766219"/>
            <a:ext cx="10515600" cy="1325562"/>
          </a:xfrm>
        </p:spPr>
        <p:txBody>
          <a:bodyPr/>
          <a:lstStyle/>
          <a:p>
            <a:pPr algn="ctr"/>
            <a:r>
              <a:rPr kumimoji="1" lang="ja-JP" altLang="en-US" dirty="0"/>
              <a:t>ご清聴ありがとうございました</a:t>
            </a:r>
          </a:p>
        </p:txBody>
      </p:sp>
      <p:sp>
        <p:nvSpPr>
          <p:cNvPr id="3" name="スライド番号プレースホルダー 2">
            <a:extLst>
              <a:ext uri="{FF2B5EF4-FFF2-40B4-BE49-F238E27FC236}">
                <a16:creationId xmlns:a16="http://schemas.microsoft.com/office/drawing/2014/main" id="{811CD4E2-C000-4FDB-81FF-7026E7D74A6B}"/>
              </a:ext>
            </a:extLst>
          </p:cNvPr>
          <p:cNvSpPr>
            <a:spLocks noGrp="1"/>
          </p:cNvSpPr>
          <p:nvPr>
            <p:ph type="sldNum" sz="quarter" idx="12"/>
          </p:nvPr>
        </p:nvSpPr>
        <p:spPr/>
        <p:txBody>
          <a:bodyPr/>
          <a:lstStyle/>
          <a:p>
            <a:fld id="{76E254DA-88C8-46C0-84EB-2F5D846AEEA3}" type="slidenum">
              <a:rPr kumimoji="1" lang="ja-JP" altLang="en-US" smtClean="0"/>
              <a:t>14</a:t>
            </a:fld>
            <a:endParaRPr kumimoji="1" lang="ja-JP" altLang="en-US"/>
          </a:p>
        </p:txBody>
      </p:sp>
    </p:spTree>
    <p:extLst>
      <p:ext uri="{BB962C8B-B14F-4D97-AF65-F5344CB8AC3E}">
        <p14:creationId xmlns:p14="http://schemas.microsoft.com/office/powerpoint/2010/main" val="3221156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0A7374-1B3B-4C50-9F67-22D2AFBE6D10}"/>
              </a:ext>
            </a:extLst>
          </p:cNvPr>
          <p:cNvSpPr>
            <a:spLocks noGrp="1"/>
          </p:cNvSpPr>
          <p:nvPr>
            <p:ph type="title"/>
          </p:nvPr>
        </p:nvSpPr>
        <p:spPr/>
        <p:txBody>
          <a:bodyPr/>
          <a:lstStyle/>
          <a:p>
            <a:r>
              <a:rPr kumimoji="1" lang="ja-JP" altLang="en-US" dirty="0"/>
              <a:t>画像認識のタスク</a:t>
            </a:r>
          </a:p>
        </p:txBody>
      </p:sp>
      <p:sp>
        <p:nvSpPr>
          <p:cNvPr id="3" name="コンテンツ プレースホルダー 2">
            <a:extLst>
              <a:ext uri="{FF2B5EF4-FFF2-40B4-BE49-F238E27FC236}">
                <a16:creationId xmlns:a16="http://schemas.microsoft.com/office/drawing/2014/main" id="{393AC47B-7BD3-4CF1-84E5-F36157CE99D8}"/>
              </a:ext>
            </a:extLst>
          </p:cNvPr>
          <p:cNvSpPr>
            <a:spLocks noGrp="1"/>
          </p:cNvSpPr>
          <p:nvPr>
            <p:ph idx="1"/>
          </p:nvPr>
        </p:nvSpPr>
        <p:spPr/>
        <p:txBody>
          <a:bodyPr>
            <a:normAutofit/>
          </a:bodyPr>
          <a:lstStyle/>
          <a:p>
            <a:r>
              <a:rPr kumimoji="1" lang="ja-JP" altLang="en-US" sz="2400" dirty="0"/>
              <a:t>クラス分類（</a:t>
            </a:r>
            <a:r>
              <a:rPr kumimoji="1" lang="en-US" altLang="ja-JP" sz="2400" dirty="0"/>
              <a:t>Classification</a:t>
            </a:r>
            <a:r>
              <a:rPr kumimoji="1" lang="ja-JP" altLang="en-US" sz="2400" dirty="0"/>
              <a:t>）：</a:t>
            </a:r>
            <a:endParaRPr kumimoji="1" lang="en-US" altLang="ja-JP" sz="2400" dirty="0"/>
          </a:p>
          <a:p>
            <a:pPr marL="0" indent="0">
              <a:buNone/>
            </a:pPr>
            <a:r>
              <a:rPr kumimoji="1" lang="ja-JP" altLang="en-US" sz="2000" dirty="0"/>
              <a:t>様々な対象をある決まったカテゴリー（クラス）に分けること</a:t>
            </a:r>
            <a:endParaRPr kumimoji="1" lang="en-US" altLang="ja-JP" sz="2000" dirty="0"/>
          </a:p>
          <a:p>
            <a:endParaRPr kumimoji="1" lang="en-US" altLang="ja-JP" sz="2400" dirty="0"/>
          </a:p>
          <a:p>
            <a:r>
              <a:rPr kumimoji="1" lang="ja-JP" altLang="en-US" sz="2400" dirty="0"/>
              <a:t>位置特定（</a:t>
            </a:r>
            <a:r>
              <a:rPr kumimoji="1" lang="en-US" altLang="ja-JP" sz="2400" dirty="0"/>
              <a:t>Localization</a:t>
            </a:r>
            <a:r>
              <a:rPr kumimoji="1" lang="ja-JP" altLang="en-US" sz="2400" dirty="0"/>
              <a:t>）：</a:t>
            </a:r>
            <a:endParaRPr kumimoji="1" lang="en-US" altLang="ja-JP" sz="2400" dirty="0"/>
          </a:p>
          <a:p>
            <a:pPr marL="0" indent="0">
              <a:buNone/>
            </a:pPr>
            <a:r>
              <a:rPr lang="ja-JP" altLang="en-US" sz="2000" dirty="0"/>
              <a:t>クラス分類に加え、そのラベルの物体がどこにあるのかを矩形位置で特定すること</a:t>
            </a:r>
            <a:endParaRPr lang="en-US" altLang="ja-JP" sz="2000" dirty="0"/>
          </a:p>
          <a:p>
            <a:endParaRPr lang="en-US" altLang="ja-JP" sz="2400" dirty="0"/>
          </a:p>
          <a:p>
            <a:r>
              <a:rPr kumimoji="1" lang="ja-JP" altLang="en-US" sz="2400" dirty="0"/>
              <a:t>セグメンテーション（</a:t>
            </a:r>
            <a:r>
              <a:rPr kumimoji="1" lang="en-US" altLang="ja-JP" sz="2400" dirty="0"/>
              <a:t>Segmentation</a:t>
            </a:r>
            <a:r>
              <a:rPr kumimoji="1" lang="ja-JP" altLang="en-US" sz="2400" dirty="0"/>
              <a:t>）：</a:t>
            </a:r>
            <a:endParaRPr kumimoji="1" lang="en-US" altLang="ja-JP" sz="2400" dirty="0"/>
          </a:p>
          <a:p>
            <a:pPr marL="0" indent="0">
              <a:buNone/>
            </a:pPr>
            <a:r>
              <a:rPr kumimoji="1" lang="ja-JP" altLang="en-US" sz="2000" dirty="0"/>
              <a:t>ピクセル単位で対象を特定すること</a:t>
            </a:r>
          </a:p>
        </p:txBody>
      </p:sp>
      <p:sp>
        <p:nvSpPr>
          <p:cNvPr id="6" name="スライド番号プレースホルダー 5">
            <a:extLst>
              <a:ext uri="{FF2B5EF4-FFF2-40B4-BE49-F238E27FC236}">
                <a16:creationId xmlns:a16="http://schemas.microsoft.com/office/drawing/2014/main" id="{3ADDD8A9-DA83-4BCB-8897-C19474CBD070}"/>
              </a:ext>
            </a:extLst>
          </p:cNvPr>
          <p:cNvSpPr>
            <a:spLocks noGrp="1"/>
          </p:cNvSpPr>
          <p:nvPr>
            <p:ph type="sldNum" sz="quarter" idx="12"/>
          </p:nvPr>
        </p:nvSpPr>
        <p:spPr/>
        <p:txBody>
          <a:bodyPr/>
          <a:lstStyle/>
          <a:p>
            <a:fld id="{76E254DA-88C8-46C0-84EB-2F5D846AEEA3}" type="slidenum">
              <a:rPr kumimoji="1" lang="ja-JP" altLang="en-US" smtClean="0"/>
              <a:t>2</a:t>
            </a:fld>
            <a:endParaRPr kumimoji="1" lang="ja-JP" altLang="en-US"/>
          </a:p>
        </p:txBody>
      </p:sp>
    </p:spTree>
    <p:extLst>
      <p:ext uri="{BB962C8B-B14F-4D97-AF65-F5344CB8AC3E}">
        <p14:creationId xmlns:p14="http://schemas.microsoft.com/office/powerpoint/2010/main" val="151605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5A1B1A7-8DA4-4C89-91A2-A7FD86D26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071" y="1828800"/>
            <a:ext cx="6021063" cy="4515798"/>
          </a:xfrm>
          <a:prstGeom prst="rect">
            <a:avLst/>
          </a:prstGeom>
        </p:spPr>
      </p:pic>
      <p:sp>
        <p:nvSpPr>
          <p:cNvPr id="20" name="正方形/長方形 19">
            <a:extLst>
              <a:ext uri="{FF2B5EF4-FFF2-40B4-BE49-F238E27FC236}">
                <a16:creationId xmlns:a16="http://schemas.microsoft.com/office/drawing/2014/main" id="{B0062C50-45D9-4FAD-A4CB-0D44AFC50115}"/>
              </a:ext>
            </a:extLst>
          </p:cNvPr>
          <p:cNvSpPr/>
          <p:nvPr/>
        </p:nvSpPr>
        <p:spPr>
          <a:xfrm>
            <a:off x="3980404" y="3035431"/>
            <a:ext cx="2700058" cy="2234153"/>
          </a:xfrm>
          <a:prstGeom prst="rect">
            <a:avLst/>
          </a:prstGeom>
          <a:noFill/>
          <a:ln w="25400">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856432B-D1C1-4542-8667-A6ABAF55C342}"/>
              </a:ext>
            </a:extLst>
          </p:cNvPr>
          <p:cNvSpPr>
            <a:spLocks noGrp="1"/>
          </p:cNvSpPr>
          <p:nvPr>
            <p:ph type="title"/>
          </p:nvPr>
        </p:nvSpPr>
        <p:spPr/>
        <p:txBody>
          <a:bodyPr/>
          <a:lstStyle/>
          <a:p>
            <a:r>
              <a:rPr lang="ja-JP" altLang="en-US" sz="4400" dirty="0"/>
              <a:t>物体検出</a:t>
            </a:r>
            <a:r>
              <a:rPr lang="ja-JP" altLang="en-US" dirty="0"/>
              <a:t>（</a:t>
            </a:r>
            <a:r>
              <a:rPr lang="en-US" altLang="ja-JP" dirty="0"/>
              <a:t>object detection</a:t>
            </a:r>
            <a:r>
              <a:rPr lang="ja-JP" altLang="en-US" dirty="0"/>
              <a:t>）</a:t>
            </a:r>
            <a:endParaRPr kumimoji="1" lang="ja-JP" altLang="en-US" dirty="0"/>
          </a:p>
        </p:txBody>
      </p:sp>
      <p:cxnSp>
        <p:nvCxnSpPr>
          <p:cNvPr id="6" name="直線矢印コネクタ 5">
            <a:extLst>
              <a:ext uri="{FF2B5EF4-FFF2-40B4-BE49-F238E27FC236}">
                <a16:creationId xmlns:a16="http://schemas.microsoft.com/office/drawing/2014/main" id="{B9047714-ED25-4FD1-A801-DB916215301D}"/>
              </a:ext>
            </a:extLst>
          </p:cNvPr>
          <p:cNvCxnSpPr>
            <a:cxnSpLocks/>
            <a:stCxn id="8" idx="3"/>
          </p:cNvCxnSpPr>
          <p:nvPr/>
        </p:nvCxnSpPr>
        <p:spPr>
          <a:xfrm>
            <a:off x="2177020" y="2028855"/>
            <a:ext cx="1848225" cy="100657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8" name="テキスト ボックス 7">
            <a:extLst>
              <a:ext uri="{FF2B5EF4-FFF2-40B4-BE49-F238E27FC236}">
                <a16:creationId xmlns:a16="http://schemas.microsoft.com/office/drawing/2014/main" id="{C4F52235-83DE-490D-AC27-AD94424E90E5}"/>
              </a:ext>
            </a:extLst>
          </p:cNvPr>
          <p:cNvSpPr txBox="1"/>
          <p:nvPr/>
        </p:nvSpPr>
        <p:spPr>
          <a:xfrm>
            <a:off x="641022" y="1828800"/>
            <a:ext cx="1535998" cy="400110"/>
          </a:xfrm>
          <a:prstGeom prst="rect">
            <a:avLst/>
          </a:prstGeom>
          <a:noFill/>
        </p:spPr>
        <p:txBody>
          <a:bodyPr wrap="none" rtlCol="0">
            <a:spAutoFit/>
          </a:bodyPr>
          <a:lstStyle/>
          <a:p>
            <a:r>
              <a:rPr kumimoji="1" lang="en-US" altLang="ja-JP" sz="2000" dirty="0"/>
              <a:t>2.</a:t>
            </a:r>
            <a:r>
              <a:rPr kumimoji="1" lang="ja-JP" altLang="en-US" sz="2000" dirty="0"/>
              <a:t>クラス分類</a:t>
            </a:r>
          </a:p>
        </p:txBody>
      </p:sp>
      <p:sp>
        <p:nvSpPr>
          <p:cNvPr id="9" name="テキスト ボックス 8">
            <a:extLst>
              <a:ext uri="{FF2B5EF4-FFF2-40B4-BE49-F238E27FC236}">
                <a16:creationId xmlns:a16="http://schemas.microsoft.com/office/drawing/2014/main" id="{BAFB2333-CD84-4222-937D-5C9973DB8386}"/>
              </a:ext>
            </a:extLst>
          </p:cNvPr>
          <p:cNvSpPr txBox="1"/>
          <p:nvPr/>
        </p:nvSpPr>
        <p:spPr>
          <a:xfrm>
            <a:off x="9880256" y="1487748"/>
            <a:ext cx="1404552" cy="400110"/>
          </a:xfrm>
          <a:prstGeom prst="rect">
            <a:avLst/>
          </a:prstGeom>
          <a:noFill/>
        </p:spPr>
        <p:txBody>
          <a:bodyPr wrap="none" rtlCol="0">
            <a:spAutoFit/>
          </a:bodyPr>
          <a:lstStyle/>
          <a:p>
            <a:r>
              <a:rPr kumimoji="1" lang="en-US" altLang="ja-JP" sz="2000" dirty="0"/>
              <a:t>1.</a:t>
            </a:r>
            <a:r>
              <a:rPr kumimoji="1" lang="ja-JP" altLang="en-US" sz="2000" dirty="0"/>
              <a:t>位置特定</a:t>
            </a:r>
          </a:p>
        </p:txBody>
      </p:sp>
      <p:sp>
        <p:nvSpPr>
          <p:cNvPr id="10" name="テキスト ボックス 9">
            <a:extLst>
              <a:ext uri="{FF2B5EF4-FFF2-40B4-BE49-F238E27FC236}">
                <a16:creationId xmlns:a16="http://schemas.microsoft.com/office/drawing/2014/main" id="{71C91C9C-23EC-4D16-B703-8DDBBB3D0F94}"/>
              </a:ext>
            </a:extLst>
          </p:cNvPr>
          <p:cNvSpPr txBox="1"/>
          <p:nvPr/>
        </p:nvSpPr>
        <p:spPr>
          <a:xfrm>
            <a:off x="9939567" y="3888556"/>
            <a:ext cx="2348720" cy="400110"/>
          </a:xfrm>
          <a:prstGeom prst="rect">
            <a:avLst/>
          </a:prstGeom>
          <a:noFill/>
        </p:spPr>
        <p:txBody>
          <a:bodyPr wrap="none" rtlCol="0">
            <a:spAutoFit/>
          </a:bodyPr>
          <a:lstStyle/>
          <a:p>
            <a:r>
              <a:rPr kumimoji="1" lang="en-US" altLang="ja-JP" sz="2000" dirty="0"/>
              <a:t>3.</a:t>
            </a:r>
            <a:r>
              <a:rPr kumimoji="1" lang="ja-JP" altLang="en-US" sz="2000" dirty="0"/>
              <a:t>セグメンテーション</a:t>
            </a:r>
          </a:p>
        </p:txBody>
      </p:sp>
      <p:cxnSp>
        <p:nvCxnSpPr>
          <p:cNvPr id="12" name="直線矢印コネクタ 11">
            <a:extLst>
              <a:ext uri="{FF2B5EF4-FFF2-40B4-BE49-F238E27FC236}">
                <a16:creationId xmlns:a16="http://schemas.microsoft.com/office/drawing/2014/main" id="{C9755424-06C7-4BEF-8E8C-B5F8577677E1}"/>
              </a:ext>
            </a:extLst>
          </p:cNvPr>
          <p:cNvCxnSpPr>
            <a:cxnSpLocks/>
            <a:stCxn id="9" idx="1"/>
          </p:cNvCxnSpPr>
          <p:nvPr/>
        </p:nvCxnSpPr>
        <p:spPr>
          <a:xfrm flipH="1">
            <a:off x="6177618" y="1687803"/>
            <a:ext cx="3702638" cy="1347628"/>
          </a:xfrm>
          <a:prstGeom prst="straightConnector1">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17" name="直線矢印コネクタ 16">
            <a:extLst>
              <a:ext uri="{FF2B5EF4-FFF2-40B4-BE49-F238E27FC236}">
                <a16:creationId xmlns:a16="http://schemas.microsoft.com/office/drawing/2014/main" id="{04B148D6-C773-4340-B1F4-8E314B89302A}"/>
              </a:ext>
            </a:extLst>
          </p:cNvPr>
          <p:cNvCxnSpPr>
            <a:cxnSpLocks/>
            <a:stCxn id="10" idx="1"/>
          </p:cNvCxnSpPr>
          <p:nvPr/>
        </p:nvCxnSpPr>
        <p:spPr>
          <a:xfrm flipH="1" flipV="1">
            <a:off x="5373279" y="4073223"/>
            <a:ext cx="4566288" cy="15388"/>
          </a:xfrm>
          <a:prstGeom prst="straightConnector1">
            <a:avLst/>
          </a:prstGeom>
          <a:ln>
            <a:solidFill>
              <a:srgbClr val="33B02E"/>
            </a:solidFill>
            <a:tailEnd type="triangle"/>
          </a:ln>
        </p:spPr>
        <p:style>
          <a:lnRef idx="3">
            <a:schemeClr val="dk1"/>
          </a:lnRef>
          <a:fillRef idx="0">
            <a:schemeClr val="dk1"/>
          </a:fillRef>
          <a:effectRef idx="2">
            <a:schemeClr val="dk1"/>
          </a:effectRef>
          <a:fontRef idx="minor">
            <a:schemeClr val="tx1"/>
          </a:fontRef>
        </p:style>
      </p:cxnSp>
      <p:sp>
        <p:nvSpPr>
          <p:cNvPr id="23" name="スライド番号プレースホルダー 22">
            <a:extLst>
              <a:ext uri="{FF2B5EF4-FFF2-40B4-BE49-F238E27FC236}">
                <a16:creationId xmlns:a16="http://schemas.microsoft.com/office/drawing/2014/main" id="{C4A87ECF-A7D8-473E-A87F-33E36E429693}"/>
              </a:ext>
            </a:extLst>
          </p:cNvPr>
          <p:cNvSpPr>
            <a:spLocks noGrp="1"/>
          </p:cNvSpPr>
          <p:nvPr>
            <p:ph type="sldNum" sz="quarter" idx="12"/>
          </p:nvPr>
        </p:nvSpPr>
        <p:spPr/>
        <p:txBody>
          <a:bodyPr/>
          <a:lstStyle/>
          <a:p>
            <a:fld id="{76E254DA-88C8-46C0-84EB-2F5D846AEEA3}" type="slidenum">
              <a:rPr kumimoji="1" lang="ja-JP" altLang="en-US" smtClean="0"/>
              <a:t>3</a:t>
            </a:fld>
            <a:endParaRPr kumimoji="1" lang="ja-JP" altLang="en-US"/>
          </a:p>
        </p:txBody>
      </p:sp>
    </p:spTree>
    <p:extLst>
      <p:ext uri="{BB962C8B-B14F-4D97-AF65-F5344CB8AC3E}">
        <p14:creationId xmlns:p14="http://schemas.microsoft.com/office/powerpoint/2010/main" val="184841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コンテンツ プレースホルダー 5">
            <a:extLst>
              <a:ext uri="{FF2B5EF4-FFF2-40B4-BE49-F238E27FC236}">
                <a16:creationId xmlns:a16="http://schemas.microsoft.com/office/drawing/2014/main" id="{B79E968E-02E4-4754-B0EC-41C86D3A1C0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50779" y="2588640"/>
            <a:ext cx="3277163" cy="2340000"/>
          </a:xfrm>
          <a:prstGeom prst="rect">
            <a:avLst/>
          </a:prstGeom>
          <a:scene3d>
            <a:camera prst="orthographicFront">
              <a:rot lat="2876195" lon="19253370" rev="19733182"/>
            </a:camera>
            <a:lightRig rig="threePt" dir="t"/>
          </a:scene3d>
        </p:spPr>
      </p:pic>
      <p:sp>
        <p:nvSpPr>
          <p:cNvPr id="33" name="正方形/長方形 32">
            <a:extLst>
              <a:ext uri="{FF2B5EF4-FFF2-40B4-BE49-F238E27FC236}">
                <a16:creationId xmlns:a16="http://schemas.microsoft.com/office/drawing/2014/main" id="{D00AED68-43DB-48DA-A6F7-183698486EB0}"/>
              </a:ext>
            </a:extLst>
          </p:cNvPr>
          <p:cNvSpPr/>
          <p:nvPr/>
        </p:nvSpPr>
        <p:spPr>
          <a:xfrm>
            <a:off x="4848402" y="2961385"/>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5492BE7B-38C2-4C07-9953-7B1529CE531B}"/>
              </a:ext>
            </a:extLst>
          </p:cNvPr>
          <p:cNvSpPr/>
          <p:nvPr/>
        </p:nvSpPr>
        <p:spPr>
          <a:xfrm>
            <a:off x="3369326" y="3372441"/>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54" name="矢印: 右 53">
            <a:extLst>
              <a:ext uri="{FF2B5EF4-FFF2-40B4-BE49-F238E27FC236}">
                <a16:creationId xmlns:a16="http://schemas.microsoft.com/office/drawing/2014/main" id="{E7DC7D4F-A7F4-4360-B6E6-5833F16293E7}"/>
              </a:ext>
            </a:extLst>
          </p:cNvPr>
          <p:cNvSpPr/>
          <p:nvPr/>
        </p:nvSpPr>
        <p:spPr>
          <a:xfrm rot="16200000">
            <a:off x="5074373" y="2851502"/>
            <a:ext cx="564286"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D9A8786D-E847-4613-8685-168615D4B1E0}"/>
              </a:ext>
            </a:extLst>
          </p:cNvPr>
          <p:cNvSpPr/>
          <p:nvPr/>
        </p:nvSpPr>
        <p:spPr>
          <a:xfrm rot="16200000">
            <a:off x="3767061" y="3470240"/>
            <a:ext cx="564286"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台形 46">
            <a:extLst>
              <a:ext uri="{FF2B5EF4-FFF2-40B4-BE49-F238E27FC236}">
                <a16:creationId xmlns:a16="http://schemas.microsoft.com/office/drawing/2014/main" id="{D703101E-2362-467A-A445-1902ABB2E1A1}"/>
              </a:ext>
            </a:extLst>
          </p:cNvPr>
          <p:cNvSpPr/>
          <p:nvPr/>
        </p:nvSpPr>
        <p:spPr>
          <a:xfrm>
            <a:off x="4754330" y="2655271"/>
            <a:ext cx="1049037" cy="871272"/>
          </a:xfrm>
          <a:prstGeom prst="trapezoid">
            <a:avLst>
              <a:gd name="adj" fmla="val 31102"/>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台形 43">
            <a:extLst>
              <a:ext uri="{FF2B5EF4-FFF2-40B4-BE49-F238E27FC236}">
                <a16:creationId xmlns:a16="http://schemas.microsoft.com/office/drawing/2014/main" id="{3162B9B9-15F7-4514-860C-20DC9F3C192D}"/>
              </a:ext>
            </a:extLst>
          </p:cNvPr>
          <p:cNvSpPr/>
          <p:nvPr/>
        </p:nvSpPr>
        <p:spPr>
          <a:xfrm>
            <a:off x="3221172" y="3283981"/>
            <a:ext cx="1461373" cy="945383"/>
          </a:xfrm>
          <a:prstGeom prst="trapezoid">
            <a:avLst>
              <a:gd name="adj" fmla="val 32162"/>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941683C4-58AC-48DF-BD0B-6DD76C198473}"/>
              </a:ext>
            </a:extLst>
          </p:cNvPr>
          <p:cNvSpPr/>
          <p:nvPr/>
        </p:nvSpPr>
        <p:spPr>
          <a:xfrm>
            <a:off x="5103205" y="2276098"/>
            <a:ext cx="543560" cy="458980"/>
          </a:xfrm>
          <a:prstGeom prst="rect">
            <a:avLst/>
          </a:prstGeom>
          <a:solidFill>
            <a:srgbClr val="0070C0">
              <a:alpha val="40000"/>
            </a:srgbClr>
          </a:solid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D7942948-6452-47F8-84F4-DB030768CD1C}"/>
              </a:ext>
            </a:extLst>
          </p:cNvPr>
          <p:cNvSpPr>
            <a:spLocks noGrp="1"/>
          </p:cNvSpPr>
          <p:nvPr>
            <p:ph type="title"/>
          </p:nvPr>
        </p:nvSpPr>
        <p:spPr/>
        <p:txBody>
          <a:bodyPr/>
          <a:lstStyle/>
          <a:p>
            <a:r>
              <a:rPr kumimoji="1" lang="en-US" altLang="ja-JP" dirty="0"/>
              <a:t>R-CNN [</a:t>
            </a:r>
            <a:r>
              <a:rPr kumimoji="1" lang="en-US" altLang="ja-JP" dirty="0" err="1"/>
              <a:t>Girshick</a:t>
            </a:r>
            <a:r>
              <a:rPr kumimoji="1" lang="en-US" altLang="ja-JP" dirty="0"/>
              <a:t>+, 2014]</a:t>
            </a:r>
            <a:endParaRPr kumimoji="1" lang="ja-JP" altLang="en-US" dirty="0"/>
          </a:p>
        </p:txBody>
      </p:sp>
      <p:pic>
        <p:nvPicPr>
          <p:cNvPr id="6" name="コンテンツ プレースホルダー 5">
            <a:extLst>
              <a:ext uri="{FF2B5EF4-FFF2-40B4-BE49-F238E27FC236}">
                <a16:creationId xmlns:a16="http://schemas.microsoft.com/office/drawing/2014/main" id="{FC6EFF03-B851-49E6-8604-58C39983746C}"/>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150779" y="4396592"/>
            <a:ext cx="3277163" cy="2340000"/>
          </a:xfrm>
          <a:scene3d>
            <a:camera prst="orthographicFront">
              <a:rot lat="2876195" lon="19253370" rev="19733182"/>
            </a:camera>
            <a:lightRig rig="threePt" dir="t"/>
          </a:scene3d>
        </p:spPr>
      </p:pic>
      <p:pic>
        <p:nvPicPr>
          <p:cNvPr id="10" name="図 9">
            <a:extLst>
              <a:ext uri="{FF2B5EF4-FFF2-40B4-BE49-F238E27FC236}">
                <a16:creationId xmlns:a16="http://schemas.microsoft.com/office/drawing/2014/main" id="{3769254F-1665-4B65-A730-13FB7035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896" y="4396592"/>
            <a:ext cx="3276000" cy="2340000"/>
          </a:xfrm>
          <a:prstGeom prst="rect">
            <a:avLst/>
          </a:prstGeom>
          <a:scene3d>
            <a:camera prst="orthographicFront">
              <a:rot lat="2876195" lon="19253370" rev="19733182"/>
            </a:camera>
            <a:lightRig rig="threePt" dir="t"/>
          </a:scene3d>
        </p:spPr>
      </p:pic>
      <p:sp>
        <p:nvSpPr>
          <p:cNvPr id="12" name="矢印: 右 11">
            <a:extLst>
              <a:ext uri="{FF2B5EF4-FFF2-40B4-BE49-F238E27FC236}">
                <a16:creationId xmlns:a16="http://schemas.microsoft.com/office/drawing/2014/main" id="{DFF3FE5E-2B7A-4875-9B7A-ACA1C62D64F2}"/>
              </a:ext>
            </a:extLst>
          </p:cNvPr>
          <p:cNvSpPr/>
          <p:nvPr/>
        </p:nvSpPr>
        <p:spPr>
          <a:xfrm>
            <a:off x="6639421" y="5362124"/>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15188130-118D-48F9-8D10-405B2A0F050F}"/>
              </a:ext>
            </a:extLst>
          </p:cNvPr>
          <p:cNvSpPr/>
          <p:nvPr/>
        </p:nvSpPr>
        <p:spPr>
          <a:xfrm flipH="1">
            <a:off x="6622868" y="3554172"/>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85B9639D-09DB-48FF-A735-09E6600385D0}"/>
              </a:ext>
            </a:extLst>
          </p:cNvPr>
          <p:cNvSpPr/>
          <p:nvPr/>
        </p:nvSpPr>
        <p:spPr>
          <a:xfrm>
            <a:off x="8028780" y="2588639"/>
            <a:ext cx="3353973" cy="2340000"/>
          </a:xfrm>
          <a:prstGeom prst="rect">
            <a:avLst/>
          </a:prstGeom>
          <a:solidFill>
            <a:schemeClr val="bg1"/>
          </a:solidFill>
          <a:ln w="50800">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CD5A6E22-4C6D-467F-8E40-B38D47969A30}"/>
              </a:ext>
            </a:extLst>
          </p:cNvPr>
          <p:cNvSpPr/>
          <p:nvPr/>
        </p:nvSpPr>
        <p:spPr>
          <a:xfrm rot="16200000">
            <a:off x="4462993" y="4734781"/>
            <a:ext cx="699274"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96175A9-964C-42EB-A40E-A69E9ECA1775}"/>
              </a:ext>
            </a:extLst>
          </p:cNvPr>
          <p:cNvSpPr/>
          <p:nvPr/>
        </p:nvSpPr>
        <p:spPr>
          <a:xfrm>
            <a:off x="8259740" y="3404339"/>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9" name="正方形/長方形 38">
            <a:extLst>
              <a:ext uri="{FF2B5EF4-FFF2-40B4-BE49-F238E27FC236}">
                <a16:creationId xmlns:a16="http://schemas.microsoft.com/office/drawing/2014/main" id="{1415BA56-1123-4B8A-ACC9-FC6A6DF1EDF1}"/>
              </a:ext>
            </a:extLst>
          </p:cNvPr>
          <p:cNvSpPr/>
          <p:nvPr/>
        </p:nvSpPr>
        <p:spPr>
          <a:xfrm>
            <a:off x="9738816" y="2993283"/>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0" name="矢印: 右 39">
            <a:extLst>
              <a:ext uri="{FF2B5EF4-FFF2-40B4-BE49-F238E27FC236}">
                <a16:creationId xmlns:a16="http://schemas.microsoft.com/office/drawing/2014/main" id="{BA7879B6-ADDD-4EE3-97F8-4A0CE2411A1E}"/>
              </a:ext>
            </a:extLst>
          </p:cNvPr>
          <p:cNvSpPr/>
          <p:nvPr/>
        </p:nvSpPr>
        <p:spPr>
          <a:xfrm rot="16200000">
            <a:off x="9205793" y="4734781"/>
            <a:ext cx="699274" cy="3006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4048D1B5-8F4E-43AE-9307-B8B2DD4B960F}"/>
              </a:ext>
            </a:extLst>
          </p:cNvPr>
          <p:cNvSpPr/>
          <p:nvPr/>
        </p:nvSpPr>
        <p:spPr>
          <a:xfrm>
            <a:off x="3638849" y="2641583"/>
            <a:ext cx="909922" cy="790280"/>
          </a:xfrm>
          <a:prstGeom prst="rect">
            <a:avLst/>
          </a:prstGeom>
          <a:solidFill>
            <a:srgbClr val="0070C0">
              <a:alpha val="40000"/>
            </a:srgbClr>
          </a:solid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59" name="コンテンツ プレースホルダー 2">
            <a:extLst>
              <a:ext uri="{FF2B5EF4-FFF2-40B4-BE49-F238E27FC236}">
                <a16:creationId xmlns:a16="http://schemas.microsoft.com/office/drawing/2014/main" id="{136A1806-6EBF-4670-BC22-C32E6160C374}"/>
              </a:ext>
            </a:extLst>
          </p:cNvPr>
          <p:cNvSpPr txBox="1">
            <a:spLocks/>
          </p:cNvSpPr>
          <p:nvPr/>
        </p:nvSpPr>
        <p:spPr>
          <a:xfrm>
            <a:off x="845127" y="1828800"/>
            <a:ext cx="10515600"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sz="2400" dirty="0">
                <a:solidFill>
                  <a:srgbClr val="ED7D31"/>
                </a:solidFill>
              </a:rPr>
              <a:t>Step 1: </a:t>
            </a:r>
            <a:r>
              <a:rPr lang="ja-JP" altLang="en-US" sz="2400" dirty="0">
                <a:solidFill>
                  <a:srgbClr val="ED7D31"/>
                </a:solidFill>
              </a:rPr>
              <a:t>候補者ボックスを探す</a:t>
            </a:r>
            <a:endParaRPr lang="en-US" altLang="ja-JP" sz="2400" dirty="0">
              <a:solidFill>
                <a:srgbClr val="ED7D31"/>
              </a:solidFill>
            </a:endParaRPr>
          </a:p>
          <a:p>
            <a:r>
              <a:rPr lang="en-US" altLang="ja-JP" sz="2400" dirty="0">
                <a:solidFill>
                  <a:srgbClr val="0070C0"/>
                </a:solidFill>
              </a:rPr>
              <a:t>Step 2: </a:t>
            </a:r>
            <a:r>
              <a:rPr kumimoji="1" lang="ja-JP" altLang="en-US" sz="2400" dirty="0">
                <a:solidFill>
                  <a:srgbClr val="0070C0"/>
                </a:solidFill>
              </a:rPr>
              <a:t>クラス分類</a:t>
            </a:r>
            <a:endParaRPr lang="ja-JP" altLang="en-US" sz="2400" dirty="0">
              <a:solidFill>
                <a:srgbClr val="0070C0"/>
              </a:solidFill>
            </a:endParaRPr>
          </a:p>
        </p:txBody>
      </p:sp>
      <p:sp>
        <p:nvSpPr>
          <p:cNvPr id="61" name="フリーフォーム: 図形 60">
            <a:extLst>
              <a:ext uri="{FF2B5EF4-FFF2-40B4-BE49-F238E27FC236}">
                <a16:creationId xmlns:a16="http://schemas.microsoft.com/office/drawing/2014/main" id="{DC594320-EE92-4FE4-9397-6654F5B47E47}"/>
              </a:ext>
            </a:extLst>
          </p:cNvPr>
          <p:cNvSpPr/>
          <p:nvPr/>
        </p:nvSpPr>
        <p:spPr>
          <a:xfrm>
            <a:off x="4381500" y="2796540"/>
            <a:ext cx="698500" cy="1432560"/>
          </a:xfrm>
          <a:custGeom>
            <a:avLst/>
            <a:gdLst>
              <a:gd name="connsiteX0" fmla="*/ 0 w 698500"/>
              <a:gd name="connsiteY0" fmla="*/ 485140 h 1432560"/>
              <a:gd name="connsiteX1" fmla="*/ 289560 w 698500"/>
              <a:gd name="connsiteY1" fmla="*/ 0 h 1432560"/>
              <a:gd name="connsiteX2" fmla="*/ 698500 w 698500"/>
              <a:gd name="connsiteY2" fmla="*/ 802640 h 1432560"/>
              <a:gd name="connsiteX3" fmla="*/ 302260 w 698500"/>
              <a:gd name="connsiteY3" fmla="*/ 1432560 h 1432560"/>
              <a:gd name="connsiteX4" fmla="*/ 0 w 698500"/>
              <a:gd name="connsiteY4" fmla="*/ 485140 h 143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0" h="1432560">
                <a:moveTo>
                  <a:pt x="0" y="485140"/>
                </a:moveTo>
                <a:lnTo>
                  <a:pt x="289560" y="0"/>
                </a:lnTo>
                <a:lnTo>
                  <a:pt x="698500" y="802640"/>
                </a:lnTo>
                <a:lnTo>
                  <a:pt x="302260" y="1432560"/>
                </a:lnTo>
                <a:lnTo>
                  <a:pt x="0" y="48514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図形 61">
            <a:extLst>
              <a:ext uri="{FF2B5EF4-FFF2-40B4-BE49-F238E27FC236}">
                <a16:creationId xmlns:a16="http://schemas.microsoft.com/office/drawing/2014/main" id="{D80FB41F-F66A-4998-AFDB-F46174B67B60}"/>
              </a:ext>
            </a:extLst>
          </p:cNvPr>
          <p:cNvSpPr/>
          <p:nvPr/>
        </p:nvSpPr>
        <p:spPr>
          <a:xfrm>
            <a:off x="5532120" y="2367280"/>
            <a:ext cx="535940" cy="1163320"/>
          </a:xfrm>
          <a:custGeom>
            <a:avLst/>
            <a:gdLst>
              <a:gd name="connsiteX0" fmla="*/ 0 w 535940"/>
              <a:gd name="connsiteY0" fmla="*/ 281940 h 1163320"/>
              <a:gd name="connsiteX1" fmla="*/ 177800 w 535940"/>
              <a:gd name="connsiteY1" fmla="*/ 0 h 1163320"/>
              <a:gd name="connsiteX2" fmla="*/ 535940 w 535940"/>
              <a:gd name="connsiteY2" fmla="*/ 739140 h 1163320"/>
              <a:gd name="connsiteX3" fmla="*/ 281940 w 535940"/>
              <a:gd name="connsiteY3" fmla="*/ 1163320 h 1163320"/>
              <a:gd name="connsiteX4" fmla="*/ 0 w 535940"/>
              <a:gd name="connsiteY4" fmla="*/ 281940 h 116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40" h="1163320">
                <a:moveTo>
                  <a:pt x="0" y="281940"/>
                </a:moveTo>
                <a:lnTo>
                  <a:pt x="177800" y="0"/>
                </a:lnTo>
                <a:lnTo>
                  <a:pt x="535940" y="739140"/>
                </a:lnTo>
                <a:lnTo>
                  <a:pt x="281940" y="1163320"/>
                </a:lnTo>
                <a:lnTo>
                  <a:pt x="0" y="28194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8D5C7796-FDB5-4F9B-97B1-73CD50892967}"/>
              </a:ext>
            </a:extLst>
          </p:cNvPr>
          <p:cNvSpPr txBox="1"/>
          <p:nvPr/>
        </p:nvSpPr>
        <p:spPr>
          <a:xfrm>
            <a:off x="11134487" y="4296545"/>
            <a:ext cx="914400" cy="400110"/>
          </a:xfrm>
          <a:prstGeom prst="rect">
            <a:avLst/>
          </a:prstGeom>
          <a:noFill/>
        </p:spPr>
        <p:txBody>
          <a:bodyPr wrap="square" rtlCol="0">
            <a:spAutoFit/>
          </a:bodyPr>
          <a:lstStyle/>
          <a:p>
            <a:r>
              <a:rPr kumimoji="1" lang="en-US" altLang="ja-JP" sz="2000" dirty="0">
                <a:solidFill>
                  <a:srgbClr val="ED7D31"/>
                </a:solidFill>
              </a:rPr>
              <a:t>Step1</a:t>
            </a:r>
            <a:endParaRPr kumimoji="1" lang="ja-JP" altLang="en-US" sz="2000" dirty="0">
              <a:solidFill>
                <a:srgbClr val="ED7D31"/>
              </a:solidFill>
            </a:endParaRPr>
          </a:p>
        </p:txBody>
      </p:sp>
      <p:sp>
        <p:nvSpPr>
          <p:cNvPr id="65" name="テキスト ボックス 64">
            <a:extLst>
              <a:ext uri="{FF2B5EF4-FFF2-40B4-BE49-F238E27FC236}">
                <a16:creationId xmlns:a16="http://schemas.microsoft.com/office/drawing/2014/main" id="{93254A5E-AB1A-4370-82D4-DC002F740DAD}"/>
              </a:ext>
            </a:extLst>
          </p:cNvPr>
          <p:cNvSpPr txBox="1"/>
          <p:nvPr/>
        </p:nvSpPr>
        <p:spPr>
          <a:xfrm>
            <a:off x="5965392" y="2394955"/>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67" name="テキスト ボックス 66">
            <a:extLst>
              <a:ext uri="{FF2B5EF4-FFF2-40B4-BE49-F238E27FC236}">
                <a16:creationId xmlns:a16="http://schemas.microsoft.com/office/drawing/2014/main" id="{ED5D925B-9C19-4BF9-A3A3-3A5E6144C5ED}"/>
              </a:ext>
            </a:extLst>
          </p:cNvPr>
          <p:cNvSpPr txBox="1"/>
          <p:nvPr/>
        </p:nvSpPr>
        <p:spPr>
          <a:xfrm>
            <a:off x="2648492" y="3395774"/>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68" name="テキスト ボックス 67">
            <a:extLst>
              <a:ext uri="{FF2B5EF4-FFF2-40B4-BE49-F238E27FC236}">
                <a16:creationId xmlns:a16="http://schemas.microsoft.com/office/drawing/2014/main" id="{E47862D6-A57D-4F30-97ED-06FEC32ECBBB}"/>
              </a:ext>
            </a:extLst>
          </p:cNvPr>
          <p:cNvSpPr txBox="1"/>
          <p:nvPr/>
        </p:nvSpPr>
        <p:spPr>
          <a:xfrm>
            <a:off x="6306549" y="5771059"/>
            <a:ext cx="1374863" cy="707886"/>
          </a:xfrm>
          <a:prstGeom prst="rect">
            <a:avLst/>
          </a:prstGeom>
          <a:noFill/>
        </p:spPr>
        <p:txBody>
          <a:bodyPr wrap="square" rtlCol="0">
            <a:spAutoFit/>
          </a:bodyPr>
          <a:lstStyle/>
          <a:p>
            <a:pPr algn="ctr"/>
            <a:r>
              <a:rPr kumimoji="1" lang="en-US" altLang="ja-JP" sz="2000" dirty="0"/>
              <a:t>Selective Search </a:t>
            </a:r>
            <a:endParaRPr kumimoji="1" lang="ja-JP" altLang="en-US" sz="2000" dirty="0"/>
          </a:p>
        </p:txBody>
      </p:sp>
      <p:sp>
        <p:nvSpPr>
          <p:cNvPr id="69" name="矢印: 右 68">
            <a:extLst>
              <a:ext uri="{FF2B5EF4-FFF2-40B4-BE49-F238E27FC236}">
                <a16:creationId xmlns:a16="http://schemas.microsoft.com/office/drawing/2014/main" id="{BA294CC0-B5B0-41E7-A051-2CCBC0018F6A}"/>
              </a:ext>
            </a:extLst>
          </p:cNvPr>
          <p:cNvSpPr/>
          <p:nvPr/>
        </p:nvSpPr>
        <p:spPr>
          <a:xfrm rot="16200000">
            <a:off x="3840901" y="2750087"/>
            <a:ext cx="391411" cy="278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矢印: 右 69">
            <a:extLst>
              <a:ext uri="{FF2B5EF4-FFF2-40B4-BE49-F238E27FC236}">
                <a16:creationId xmlns:a16="http://schemas.microsoft.com/office/drawing/2014/main" id="{93BAB62E-D233-474F-B0D6-245CF37108AC}"/>
              </a:ext>
            </a:extLst>
          </p:cNvPr>
          <p:cNvSpPr/>
          <p:nvPr/>
        </p:nvSpPr>
        <p:spPr>
          <a:xfrm rot="16200000">
            <a:off x="5196281" y="2168720"/>
            <a:ext cx="365939" cy="30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275E65CA-E24A-43A2-B7B0-B2FF8762D496}"/>
              </a:ext>
            </a:extLst>
          </p:cNvPr>
          <p:cNvSpPr/>
          <p:nvPr/>
        </p:nvSpPr>
        <p:spPr>
          <a:xfrm>
            <a:off x="3913293" y="2421428"/>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24576035-ACA7-457D-85A6-846F42652EBF}"/>
              </a:ext>
            </a:extLst>
          </p:cNvPr>
          <p:cNvSpPr/>
          <p:nvPr/>
        </p:nvSpPr>
        <p:spPr>
          <a:xfrm>
            <a:off x="5255430" y="1873456"/>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72C3492B-3436-44AD-91D0-3468CF6FC891}"/>
              </a:ext>
            </a:extLst>
          </p:cNvPr>
          <p:cNvSpPr txBox="1"/>
          <p:nvPr/>
        </p:nvSpPr>
        <p:spPr>
          <a:xfrm>
            <a:off x="5417243" y="1760512"/>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75" name="テキスト ボックス 74">
            <a:extLst>
              <a:ext uri="{FF2B5EF4-FFF2-40B4-BE49-F238E27FC236}">
                <a16:creationId xmlns:a16="http://schemas.microsoft.com/office/drawing/2014/main" id="{083D9BF0-4231-48DD-A860-FDEFE686C733}"/>
              </a:ext>
            </a:extLst>
          </p:cNvPr>
          <p:cNvSpPr txBox="1"/>
          <p:nvPr/>
        </p:nvSpPr>
        <p:spPr>
          <a:xfrm>
            <a:off x="4086228" y="2304771"/>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76" name="スライド番号プレースホルダー 75">
            <a:extLst>
              <a:ext uri="{FF2B5EF4-FFF2-40B4-BE49-F238E27FC236}">
                <a16:creationId xmlns:a16="http://schemas.microsoft.com/office/drawing/2014/main" id="{8FC63774-2EA0-477A-BF85-6716A9530AE6}"/>
              </a:ext>
            </a:extLst>
          </p:cNvPr>
          <p:cNvSpPr>
            <a:spLocks noGrp="1"/>
          </p:cNvSpPr>
          <p:nvPr>
            <p:ph type="sldNum" sz="quarter" idx="12"/>
          </p:nvPr>
        </p:nvSpPr>
        <p:spPr/>
        <p:txBody>
          <a:bodyPr/>
          <a:lstStyle/>
          <a:p>
            <a:fld id="{76E254DA-88C8-46C0-84EB-2F5D846AEEA3}" type="slidenum">
              <a:rPr kumimoji="1" lang="ja-JP" altLang="en-US" smtClean="0"/>
              <a:t>4</a:t>
            </a:fld>
            <a:endParaRPr kumimoji="1" lang="ja-JP" altLang="en-US"/>
          </a:p>
        </p:txBody>
      </p:sp>
    </p:spTree>
    <p:extLst>
      <p:ext uri="{BB962C8B-B14F-4D97-AF65-F5344CB8AC3E}">
        <p14:creationId xmlns:p14="http://schemas.microsoft.com/office/powerpoint/2010/main" val="228347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B2C494-BEA6-428D-B748-5E6EF7BE19E9}"/>
              </a:ext>
            </a:extLst>
          </p:cNvPr>
          <p:cNvSpPr>
            <a:spLocks noGrp="1"/>
          </p:cNvSpPr>
          <p:nvPr>
            <p:ph type="title"/>
          </p:nvPr>
        </p:nvSpPr>
        <p:spPr/>
        <p:txBody>
          <a:bodyPr/>
          <a:lstStyle/>
          <a:p>
            <a:r>
              <a:rPr kumimoji="1" lang="en-US" altLang="ja-JP" dirty="0"/>
              <a:t>Selective Search [Sande+, 2011]</a:t>
            </a:r>
            <a:endParaRPr kumimoji="1" lang="ja-JP" altLang="en-US" dirty="0"/>
          </a:p>
        </p:txBody>
      </p:sp>
      <p:sp>
        <p:nvSpPr>
          <p:cNvPr id="4" name="テキスト ボックス 3">
            <a:extLst>
              <a:ext uri="{FF2B5EF4-FFF2-40B4-BE49-F238E27FC236}">
                <a16:creationId xmlns:a16="http://schemas.microsoft.com/office/drawing/2014/main" id="{0A8CE289-4D61-45AA-A879-A0FFA493B0C4}"/>
              </a:ext>
            </a:extLst>
          </p:cNvPr>
          <p:cNvSpPr txBox="1"/>
          <p:nvPr/>
        </p:nvSpPr>
        <p:spPr>
          <a:xfrm>
            <a:off x="0" y="6356350"/>
            <a:ext cx="6382837" cy="369332"/>
          </a:xfrm>
          <a:prstGeom prst="rect">
            <a:avLst/>
          </a:prstGeom>
          <a:noFill/>
        </p:spPr>
        <p:txBody>
          <a:bodyPr wrap="none" rtlCol="0">
            <a:spAutoFit/>
          </a:bodyPr>
          <a:lstStyle/>
          <a:p>
            <a:pPr algn="r"/>
            <a:r>
              <a:rPr kumimoji="1" lang="en-US" altLang="ja-JP" dirty="0" err="1"/>
              <a:t>Uijlings</a:t>
            </a:r>
            <a:r>
              <a:rPr kumimoji="1" lang="en-US" altLang="ja-JP" dirty="0"/>
              <a:t>, Jasper RR, et al. "Selective search for object recognition."</a:t>
            </a:r>
            <a:endParaRPr kumimoji="1" lang="ja-JP" altLang="en-US" dirty="0"/>
          </a:p>
        </p:txBody>
      </p:sp>
      <p:pic>
        <p:nvPicPr>
          <p:cNvPr id="6" name="図 5">
            <a:extLst>
              <a:ext uri="{FF2B5EF4-FFF2-40B4-BE49-F238E27FC236}">
                <a16:creationId xmlns:a16="http://schemas.microsoft.com/office/drawing/2014/main" id="{6315707F-7F06-4A07-921C-9662629B4522}"/>
              </a:ext>
            </a:extLst>
          </p:cNvPr>
          <p:cNvPicPr>
            <a:picLocks noChangeAspect="1"/>
          </p:cNvPicPr>
          <p:nvPr/>
        </p:nvPicPr>
        <p:blipFill>
          <a:blip r:embed="rId3"/>
          <a:stretch>
            <a:fillRect/>
          </a:stretch>
        </p:blipFill>
        <p:spPr>
          <a:xfrm>
            <a:off x="831273" y="2959342"/>
            <a:ext cx="6736664" cy="3132091"/>
          </a:xfrm>
          <a:prstGeom prst="rect">
            <a:avLst/>
          </a:prstGeom>
        </p:spPr>
      </p:pic>
      <p:pic>
        <p:nvPicPr>
          <p:cNvPr id="10" name="図 9">
            <a:extLst>
              <a:ext uri="{FF2B5EF4-FFF2-40B4-BE49-F238E27FC236}">
                <a16:creationId xmlns:a16="http://schemas.microsoft.com/office/drawing/2014/main" id="{9DCF545B-376F-492A-92B7-9136FED14F20}"/>
              </a:ext>
            </a:extLst>
          </p:cNvPr>
          <p:cNvPicPr>
            <a:picLocks noChangeAspect="1"/>
          </p:cNvPicPr>
          <p:nvPr/>
        </p:nvPicPr>
        <p:blipFill>
          <a:blip r:embed="rId4"/>
          <a:stretch>
            <a:fillRect/>
          </a:stretch>
        </p:blipFill>
        <p:spPr>
          <a:xfrm>
            <a:off x="7947256" y="3390564"/>
            <a:ext cx="3692101" cy="2339095"/>
          </a:xfrm>
          <a:prstGeom prst="rect">
            <a:avLst/>
          </a:prstGeom>
        </p:spPr>
      </p:pic>
      <p:sp>
        <p:nvSpPr>
          <p:cNvPr id="11" name="テキスト ボックス 10">
            <a:extLst>
              <a:ext uri="{FF2B5EF4-FFF2-40B4-BE49-F238E27FC236}">
                <a16:creationId xmlns:a16="http://schemas.microsoft.com/office/drawing/2014/main" id="{5DB13AED-AD3C-436D-8574-D09143B857D7}"/>
              </a:ext>
            </a:extLst>
          </p:cNvPr>
          <p:cNvSpPr txBox="1"/>
          <p:nvPr/>
        </p:nvSpPr>
        <p:spPr>
          <a:xfrm>
            <a:off x="1088020" y="2572394"/>
            <a:ext cx="2306978" cy="954107"/>
          </a:xfrm>
          <a:prstGeom prst="rect">
            <a:avLst/>
          </a:prstGeom>
          <a:noFill/>
        </p:spPr>
        <p:txBody>
          <a:bodyPr wrap="none" rtlCol="0">
            <a:spAutoFit/>
          </a:bodyPr>
          <a:lstStyle/>
          <a:p>
            <a:r>
              <a:rPr kumimoji="1" lang="en-US" altLang="ja-JP" sz="2800" b="1" dirty="0"/>
              <a:t>Unsupervised</a:t>
            </a:r>
          </a:p>
          <a:p>
            <a:r>
              <a:rPr kumimoji="1" lang="en-US" altLang="ja-JP" sz="2800" b="1" dirty="0"/>
              <a:t>Segmentation</a:t>
            </a:r>
            <a:endParaRPr kumimoji="1" lang="ja-JP" altLang="en-US" sz="2800" b="1" dirty="0"/>
          </a:p>
        </p:txBody>
      </p:sp>
      <p:cxnSp>
        <p:nvCxnSpPr>
          <p:cNvPr id="16" name="直線矢印コネクタ 15">
            <a:extLst>
              <a:ext uri="{FF2B5EF4-FFF2-40B4-BE49-F238E27FC236}">
                <a16:creationId xmlns:a16="http://schemas.microsoft.com/office/drawing/2014/main" id="{76BE98F7-04AF-4B19-B702-4BF57B87D681}"/>
              </a:ext>
            </a:extLst>
          </p:cNvPr>
          <p:cNvCxnSpPr/>
          <p:nvPr/>
        </p:nvCxnSpPr>
        <p:spPr>
          <a:xfrm>
            <a:off x="7475339" y="4560111"/>
            <a:ext cx="580640" cy="0"/>
          </a:xfrm>
          <a:prstGeom prst="straightConnector1">
            <a:avLst/>
          </a:prstGeom>
          <a:ln w="66675">
            <a:tailEnd type="triangle"/>
          </a:ln>
        </p:spPr>
        <p:style>
          <a:lnRef idx="3">
            <a:schemeClr val="dk1"/>
          </a:lnRef>
          <a:fillRef idx="0">
            <a:schemeClr val="dk1"/>
          </a:fillRef>
          <a:effectRef idx="2">
            <a:schemeClr val="dk1"/>
          </a:effectRef>
          <a:fontRef idx="minor">
            <a:schemeClr val="tx1"/>
          </a:fontRef>
        </p:style>
      </p:cxnSp>
      <p:sp>
        <p:nvSpPr>
          <p:cNvPr id="17" name="テキスト ボックス 16">
            <a:extLst>
              <a:ext uri="{FF2B5EF4-FFF2-40B4-BE49-F238E27FC236}">
                <a16:creationId xmlns:a16="http://schemas.microsoft.com/office/drawing/2014/main" id="{5854ECC1-89D1-43B7-96BA-D361DD831AFB}"/>
              </a:ext>
            </a:extLst>
          </p:cNvPr>
          <p:cNvSpPr txBox="1"/>
          <p:nvPr/>
        </p:nvSpPr>
        <p:spPr>
          <a:xfrm>
            <a:off x="8021254" y="2941726"/>
            <a:ext cx="3688638" cy="584775"/>
          </a:xfrm>
          <a:prstGeom prst="rect">
            <a:avLst/>
          </a:prstGeom>
          <a:noFill/>
        </p:spPr>
        <p:txBody>
          <a:bodyPr wrap="none" rtlCol="0">
            <a:spAutoFit/>
          </a:bodyPr>
          <a:lstStyle/>
          <a:p>
            <a:r>
              <a:rPr kumimoji="1" lang="en-US" altLang="ja-JP" sz="3200" b="1" dirty="0"/>
              <a:t>Generate candidates</a:t>
            </a:r>
            <a:endParaRPr kumimoji="1" lang="ja-JP" altLang="en-US" sz="3200" b="1" dirty="0"/>
          </a:p>
        </p:txBody>
      </p:sp>
      <p:sp>
        <p:nvSpPr>
          <p:cNvPr id="22" name="コンテンツ プレースホルダー 2">
            <a:extLst>
              <a:ext uri="{FF2B5EF4-FFF2-40B4-BE49-F238E27FC236}">
                <a16:creationId xmlns:a16="http://schemas.microsoft.com/office/drawing/2014/main" id="{E57F6FD2-0D10-40AB-A6F7-EAE58B54FD06}"/>
              </a:ext>
            </a:extLst>
          </p:cNvPr>
          <p:cNvSpPr>
            <a:spLocks noGrp="1"/>
          </p:cNvSpPr>
          <p:nvPr>
            <p:ph idx="1"/>
          </p:nvPr>
        </p:nvSpPr>
        <p:spPr>
          <a:xfrm>
            <a:off x="845127" y="1828800"/>
            <a:ext cx="10515600" cy="4351337"/>
          </a:xfrm>
        </p:spPr>
        <p:txBody>
          <a:bodyPr/>
          <a:lstStyle/>
          <a:p>
            <a:r>
              <a:rPr kumimoji="1" lang="en-US" altLang="ja-JP" sz="2400" dirty="0"/>
              <a:t>1500</a:t>
            </a:r>
            <a:r>
              <a:rPr kumimoji="1" lang="ja-JP" altLang="en-US" sz="2400" dirty="0"/>
              <a:t>以上の</a:t>
            </a:r>
            <a:r>
              <a:rPr kumimoji="1" lang="ja-JP" altLang="en-US" sz="2400" dirty="0">
                <a:solidFill>
                  <a:srgbClr val="ED7B2D"/>
                </a:solidFill>
              </a:rPr>
              <a:t>候補者ボックス</a:t>
            </a:r>
            <a:r>
              <a:rPr kumimoji="1" lang="ja-JP" altLang="en-US" sz="2400" dirty="0"/>
              <a:t>を計算するが必要</a:t>
            </a:r>
          </a:p>
          <a:p>
            <a:endParaRPr kumimoji="1" lang="ja-JP" altLang="en-US" dirty="0"/>
          </a:p>
        </p:txBody>
      </p:sp>
      <p:sp>
        <p:nvSpPr>
          <p:cNvPr id="23" name="スライド番号プレースホルダー 22">
            <a:extLst>
              <a:ext uri="{FF2B5EF4-FFF2-40B4-BE49-F238E27FC236}">
                <a16:creationId xmlns:a16="http://schemas.microsoft.com/office/drawing/2014/main" id="{6CD65F29-EBD5-4A6B-B739-54E350D3FBBC}"/>
              </a:ext>
            </a:extLst>
          </p:cNvPr>
          <p:cNvSpPr>
            <a:spLocks noGrp="1"/>
          </p:cNvSpPr>
          <p:nvPr>
            <p:ph type="sldNum" sz="quarter" idx="12"/>
          </p:nvPr>
        </p:nvSpPr>
        <p:spPr/>
        <p:txBody>
          <a:bodyPr/>
          <a:lstStyle/>
          <a:p>
            <a:fld id="{76E254DA-88C8-46C0-84EB-2F5D846AEEA3}" type="slidenum">
              <a:rPr kumimoji="1" lang="ja-JP" altLang="en-US" smtClean="0"/>
              <a:t>5</a:t>
            </a:fld>
            <a:endParaRPr kumimoji="1" lang="ja-JP" altLang="en-US"/>
          </a:p>
        </p:txBody>
      </p:sp>
    </p:spTree>
    <p:extLst>
      <p:ext uri="{BB962C8B-B14F-4D97-AF65-F5344CB8AC3E}">
        <p14:creationId xmlns:p14="http://schemas.microsoft.com/office/powerpoint/2010/main" val="1131912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コンテンツ プレースホルダー 5">
            <a:extLst>
              <a:ext uri="{FF2B5EF4-FFF2-40B4-BE49-F238E27FC236}">
                <a16:creationId xmlns:a16="http://schemas.microsoft.com/office/drawing/2014/main" id="{B79E968E-02E4-4754-B0EC-41C86D3A1C0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50779" y="2588640"/>
            <a:ext cx="3277163" cy="2340000"/>
          </a:xfrm>
          <a:prstGeom prst="rect">
            <a:avLst/>
          </a:prstGeom>
          <a:scene3d>
            <a:camera prst="orthographicFront">
              <a:rot lat="2876195" lon="19253370" rev="19733182"/>
            </a:camera>
            <a:lightRig rig="threePt" dir="t"/>
          </a:scene3d>
        </p:spPr>
      </p:pic>
      <p:sp>
        <p:nvSpPr>
          <p:cNvPr id="33" name="正方形/長方形 32">
            <a:extLst>
              <a:ext uri="{FF2B5EF4-FFF2-40B4-BE49-F238E27FC236}">
                <a16:creationId xmlns:a16="http://schemas.microsoft.com/office/drawing/2014/main" id="{D00AED68-43DB-48DA-A6F7-183698486EB0}"/>
              </a:ext>
            </a:extLst>
          </p:cNvPr>
          <p:cNvSpPr/>
          <p:nvPr/>
        </p:nvSpPr>
        <p:spPr>
          <a:xfrm>
            <a:off x="4848402" y="2961385"/>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2" name="正方形/長方形 31">
            <a:extLst>
              <a:ext uri="{FF2B5EF4-FFF2-40B4-BE49-F238E27FC236}">
                <a16:creationId xmlns:a16="http://schemas.microsoft.com/office/drawing/2014/main" id="{5492BE7B-38C2-4C07-9953-7B1529CE531B}"/>
              </a:ext>
            </a:extLst>
          </p:cNvPr>
          <p:cNvSpPr/>
          <p:nvPr/>
        </p:nvSpPr>
        <p:spPr>
          <a:xfrm>
            <a:off x="3369326" y="3372441"/>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54" name="矢印: 右 53">
            <a:extLst>
              <a:ext uri="{FF2B5EF4-FFF2-40B4-BE49-F238E27FC236}">
                <a16:creationId xmlns:a16="http://schemas.microsoft.com/office/drawing/2014/main" id="{E7DC7D4F-A7F4-4360-B6E6-5833F16293E7}"/>
              </a:ext>
            </a:extLst>
          </p:cNvPr>
          <p:cNvSpPr/>
          <p:nvPr/>
        </p:nvSpPr>
        <p:spPr>
          <a:xfrm rot="16200000">
            <a:off x="5074373" y="2851502"/>
            <a:ext cx="564286"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矢印: 右 62">
            <a:extLst>
              <a:ext uri="{FF2B5EF4-FFF2-40B4-BE49-F238E27FC236}">
                <a16:creationId xmlns:a16="http://schemas.microsoft.com/office/drawing/2014/main" id="{D9A8786D-E847-4613-8685-168615D4B1E0}"/>
              </a:ext>
            </a:extLst>
          </p:cNvPr>
          <p:cNvSpPr/>
          <p:nvPr/>
        </p:nvSpPr>
        <p:spPr>
          <a:xfrm rot="16200000">
            <a:off x="3767061" y="3470240"/>
            <a:ext cx="564286"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台形 46">
            <a:extLst>
              <a:ext uri="{FF2B5EF4-FFF2-40B4-BE49-F238E27FC236}">
                <a16:creationId xmlns:a16="http://schemas.microsoft.com/office/drawing/2014/main" id="{D703101E-2362-467A-A445-1902ABB2E1A1}"/>
              </a:ext>
            </a:extLst>
          </p:cNvPr>
          <p:cNvSpPr/>
          <p:nvPr/>
        </p:nvSpPr>
        <p:spPr>
          <a:xfrm>
            <a:off x="4754330" y="2655271"/>
            <a:ext cx="1049037" cy="871272"/>
          </a:xfrm>
          <a:prstGeom prst="trapezoid">
            <a:avLst>
              <a:gd name="adj" fmla="val 31102"/>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台形 43">
            <a:extLst>
              <a:ext uri="{FF2B5EF4-FFF2-40B4-BE49-F238E27FC236}">
                <a16:creationId xmlns:a16="http://schemas.microsoft.com/office/drawing/2014/main" id="{3162B9B9-15F7-4514-860C-20DC9F3C192D}"/>
              </a:ext>
            </a:extLst>
          </p:cNvPr>
          <p:cNvSpPr/>
          <p:nvPr/>
        </p:nvSpPr>
        <p:spPr>
          <a:xfrm>
            <a:off x="3221172" y="3283981"/>
            <a:ext cx="1461373" cy="945383"/>
          </a:xfrm>
          <a:prstGeom prst="trapezoid">
            <a:avLst>
              <a:gd name="adj" fmla="val 32162"/>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941683C4-58AC-48DF-BD0B-6DD76C198473}"/>
              </a:ext>
            </a:extLst>
          </p:cNvPr>
          <p:cNvSpPr/>
          <p:nvPr/>
        </p:nvSpPr>
        <p:spPr>
          <a:xfrm>
            <a:off x="5103205" y="2276098"/>
            <a:ext cx="543560" cy="458980"/>
          </a:xfrm>
          <a:prstGeom prst="rect">
            <a:avLst/>
          </a:prstGeom>
          <a:solidFill>
            <a:srgbClr val="0070C0">
              <a:alpha val="40000"/>
            </a:srgbClr>
          </a:solid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D7942948-6452-47F8-84F4-DB030768CD1C}"/>
              </a:ext>
            </a:extLst>
          </p:cNvPr>
          <p:cNvSpPr>
            <a:spLocks noGrp="1"/>
          </p:cNvSpPr>
          <p:nvPr>
            <p:ph type="title"/>
          </p:nvPr>
        </p:nvSpPr>
        <p:spPr/>
        <p:txBody>
          <a:bodyPr/>
          <a:lstStyle/>
          <a:p>
            <a:r>
              <a:rPr kumimoji="1" lang="en-US" altLang="ja-JP" dirty="0"/>
              <a:t>R-CNN [</a:t>
            </a:r>
            <a:r>
              <a:rPr kumimoji="1" lang="en-US" altLang="ja-JP" dirty="0" err="1"/>
              <a:t>Girshick</a:t>
            </a:r>
            <a:r>
              <a:rPr kumimoji="1" lang="en-US" altLang="ja-JP" dirty="0"/>
              <a:t>+, 2014]</a:t>
            </a:r>
            <a:endParaRPr kumimoji="1" lang="ja-JP" altLang="en-US" dirty="0"/>
          </a:p>
        </p:txBody>
      </p:sp>
      <p:pic>
        <p:nvPicPr>
          <p:cNvPr id="6" name="コンテンツ プレースホルダー 5">
            <a:extLst>
              <a:ext uri="{FF2B5EF4-FFF2-40B4-BE49-F238E27FC236}">
                <a16:creationId xmlns:a16="http://schemas.microsoft.com/office/drawing/2014/main" id="{FC6EFF03-B851-49E6-8604-58C39983746C}"/>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150779" y="4396592"/>
            <a:ext cx="3277163" cy="2340000"/>
          </a:xfrm>
          <a:scene3d>
            <a:camera prst="orthographicFront">
              <a:rot lat="2876195" lon="19253370" rev="19733182"/>
            </a:camera>
            <a:lightRig rig="threePt" dir="t"/>
          </a:scene3d>
        </p:spPr>
      </p:pic>
      <p:pic>
        <p:nvPicPr>
          <p:cNvPr id="10" name="図 9">
            <a:extLst>
              <a:ext uri="{FF2B5EF4-FFF2-40B4-BE49-F238E27FC236}">
                <a16:creationId xmlns:a16="http://schemas.microsoft.com/office/drawing/2014/main" id="{3769254F-1665-4B65-A730-13FB7035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896" y="4396592"/>
            <a:ext cx="3276000" cy="2340000"/>
          </a:xfrm>
          <a:prstGeom prst="rect">
            <a:avLst/>
          </a:prstGeom>
          <a:scene3d>
            <a:camera prst="orthographicFront">
              <a:rot lat="2876195" lon="19253370" rev="19733182"/>
            </a:camera>
            <a:lightRig rig="threePt" dir="t"/>
          </a:scene3d>
        </p:spPr>
      </p:pic>
      <p:sp>
        <p:nvSpPr>
          <p:cNvPr id="12" name="矢印: 右 11">
            <a:extLst>
              <a:ext uri="{FF2B5EF4-FFF2-40B4-BE49-F238E27FC236}">
                <a16:creationId xmlns:a16="http://schemas.microsoft.com/office/drawing/2014/main" id="{DFF3FE5E-2B7A-4875-9B7A-ACA1C62D64F2}"/>
              </a:ext>
            </a:extLst>
          </p:cNvPr>
          <p:cNvSpPr/>
          <p:nvPr/>
        </p:nvSpPr>
        <p:spPr>
          <a:xfrm>
            <a:off x="6639421" y="5362124"/>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15188130-118D-48F9-8D10-405B2A0F050F}"/>
              </a:ext>
            </a:extLst>
          </p:cNvPr>
          <p:cNvSpPr/>
          <p:nvPr/>
        </p:nvSpPr>
        <p:spPr>
          <a:xfrm flipH="1">
            <a:off x="6622868" y="3554172"/>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85B9639D-09DB-48FF-A735-09E6600385D0}"/>
              </a:ext>
            </a:extLst>
          </p:cNvPr>
          <p:cNvSpPr/>
          <p:nvPr/>
        </p:nvSpPr>
        <p:spPr>
          <a:xfrm>
            <a:off x="8028780" y="2588639"/>
            <a:ext cx="3353973" cy="2340000"/>
          </a:xfrm>
          <a:prstGeom prst="rect">
            <a:avLst/>
          </a:prstGeom>
          <a:solidFill>
            <a:schemeClr val="bg1"/>
          </a:solidFill>
          <a:ln w="50800">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CD5A6E22-4C6D-467F-8E40-B38D47969A30}"/>
              </a:ext>
            </a:extLst>
          </p:cNvPr>
          <p:cNvSpPr/>
          <p:nvPr/>
        </p:nvSpPr>
        <p:spPr>
          <a:xfrm rot="16200000">
            <a:off x="4462993" y="4734781"/>
            <a:ext cx="699274"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96175A9-964C-42EB-A40E-A69E9ECA1775}"/>
              </a:ext>
            </a:extLst>
          </p:cNvPr>
          <p:cNvSpPr/>
          <p:nvPr/>
        </p:nvSpPr>
        <p:spPr>
          <a:xfrm>
            <a:off x="8259740" y="3404339"/>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9" name="正方形/長方形 38">
            <a:extLst>
              <a:ext uri="{FF2B5EF4-FFF2-40B4-BE49-F238E27FC236}">
                <a16:creationId xmlns:a16="http://schemas.microsoft.com/office/drawing/2014/main" id="{1415BA56-1123-4B8A-ACC9-FC6A6DF1EDF1}"/>
              </a:ext>
            </a:extLst>
          </p:cNvPr>
          <p:cNvSpPr/>
          <p:nvPr/>
        </p:nvSpPr>
        <p:spPr>
          <a:xfrm>
            <a:off x="9738816" y="2993283"/>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40" name="矢印: 右 39">
            <a:extLst>
              <a:ext uri="{FF2B5EF4-FFF2-40B4-BE49-F238E27FC236}">
                <a16:creationId xmlns:a16="http://schemas.microsoft.com/office/drawing/2014/main" id="{BA7879B6-ADDD-4EE3-97F8-4A0CE2411A1E}"/>
              </a:ext>
            </a:extLst>
          </p:cNvPr>
          <p:cNvSpPr/>
          <p:nvPr/>
        </p:nvSpPr>
        <p:spPr>
          <a:xfrm rot="16200000">
            <a:off x="9205793" y="4734781"/>
            <a:ext cx="699274" cy="3006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4048D1B5-8F4E-43AE-9307-B8B2DD4B960F}"/>
              </a:ext>
            </a:extLst>
          </p:cNvPr>
          <p:cNvSpPr/>
          <p:nvPr/>
        </p:nvSpPr>
        <p:spPr>
          <a:xfrm>
            <a:off x="3638849" y="2641583"/>
            <a:ext cx="909922" cy="790280"/>
          </a:xfrm>
          <a:prstGeom prst="rect">
            <a:avLst/>
          </a:prstGeom>
          <a:solidFill>
            <a:srgbClr val="0070C0">
              <a:alpha val="40000"/>
            </a:srgbClr>
          </a:solid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59" name="コンテンツ プレースホルダー 2">
            <a:extLst>
              <a:ext uri="{FF2B5EF4-FFF2-40B4-BE49-F238E27FC236}">
                <a16:creationId xmlns:a16="http://schemas.microsoft.com/office/drawing/2014/main" id="{136A1806-6EBF-4670-BC22-C32E6160C374}"/>
              </a:ext>
            </a:extLst>
          </p:cNvPr>
          <p:cNvSpPr txBox="1">
            <a:spLocks/>
          </p:cNvSpPr>
          <p:nvPr/>
        </p:nvSpPr>
        <p:spPr>
          <a:xfrm>
            <a:off x="845127" y="1828800"/>
            <a:ext cx="10515600" cy="435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sz="2400" dirty="0">
                <a:solidFill>
                  <a:srgbClr val="ED7D31"/>
                </a:solidFill>
              </a:rPr>
              <a:t>Step 1: </a:t>
            </a:r>
            <a:r>
              <a:rPr lang="ja-JP" altLang="en-US" sz="2400" dirty="0">
                <a:solidFill>
                  <a:srgbClr val="ED7D31"/>
                </a:solidFill>
              </a:rPr>
              <a:t>候補者ボックスを探す</a:t>
            </a:r>
            <a:endParaRPr lang="en-US" altLang="ja-JP" sz="2400" dirty="0">
              <a:solidFill>
                <a:srgbClr val="ED7D31"/>
              </a:solidFill>
            </a:endParaRPr>
          </a:p>
          <a:p>
            <a:r>
              <a:rPr lang="en-US" altLang="ja-JP" sz="2400" dirty="0">
                <a:solidFill>
                  <a:srgbClr val="0070C0"/>
                </a:solidFill>
              </a:rPr>
              <a:t>Step 2: </a:t>
            </a:r>
            <a:r>
              <a:rPr kumimoji="1" lang="ja-JP" altLang="en-US" sz="2400" dirty="0">
                <a:solidFill>
                  <a:srgbClr val="0070C0"/>
                </a:solidFill>
              </a:rPr>
              <a:t>クラス分類</a:t>
            </a:r>
            <a:endParaRPr lang="ja-JP" altLang="en-US" sz="2400" dirty="0">
              <a:solidFill>
                <a:srgbClr val="0070C0"/>
              </a:solidFill>
            </a:endParaRPr>
          </a:p>
        </p:txBody>
      </p:sp>
      <p:sp>
        <p:nvSpPr>
          <p:cNvPr id="61" name="フリーフォーム: 図形 60">
            <a:extLst>
              <a:ext uri="{FF2B5EF4-FFF2-40B4-BE49-F238E27FC236}">
                <a16:creationId xmlns:a16="http://schemas.microsoft.com/office/drawing/2014/main" id="{DC594320-EE92-4FE4-9397-6654F5B47E47}"/>
              </a:ext>
            </a:extLst>
          </p:cNvPr>
          <p:cNvSpPr/>
          <p:nvPr/>
        </p:nvSpPr>
        <p:spPr>
          <a:xfrm>
            <a:off x="4381500" y="2796540"/>
            <a:ext cx="698500" cy="1432560"/>
          </a:xfrm>
          <a:custGeom>
            <a:avLst/>
            <a:gdLst>
              <a:gd name="connsiteX0" fmla="*/ 0 w 698500"/>
              <a:gd name="connsiteY0" fmla="*/ 485140 h 1432560"/>
              <a:gd name="connsiteX1" fmla="*/ 289560 w 698500"/>
              <a:gd name="connsiteY1" fmla="*/ 0 h 1432560"/>
              <a:gd name="connsiteX2" fmla="*/ 698500 w 698500"/>
              <a:gd name="connsiteY2" fmla="*/ 802640 h 1432560"/>
              <a:gd name="connsiteX3" fmla="*/ 302260 w 698500"/>
              <a:gd name="connsiteY3" fmla="*/ 1432560 h 1432560"/>
              <a:gd name="connsiteX4" fmla="*/ 0 w 698500"/>
              <a:gd name="connsiteY4" fmla="*/ 485140 h 1432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0" h="1432560">
                <a:moveTo>
                  <a:pt x="0" y="485140"/>
                </a:moveTo>
                <a:lnTo>
                  <a:pt x="289560" y="0"/>
                </a:lnTo>
                <a:lnTo>
                  <a:pt x="698500" y="802640"/>
                </a:lnTo>
                <a:lnTo>
                  <a:pt x="302260" y="1432560"/>
                </a:lnTo>
                <a:lnTo>
                  <a:pt x="0" y="48514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フリーフォーム: 図形 61">
            <a:extLst>
              <a:ext uri="{FF2B5EF4-FFF2-40B4-BE49-F238E27FC236}">
                <a16:creationId xmlns:a16="http://schemas.microsoft.com/office/drawing/2014/main" id="{D80FB41F-F66A-4998-AFDB-F46174B67B60}"/>
              </a:ext>
            </a:extLst>
          </p:cNvPr>
          <p:cNvSpPr/>
          <p:nvPr/>
        </p:nvSpPr>
        <p:spPr>
          <a:xfrm>
            <a:off x="5532120" y="2367280"/>
            <a:ext cx="535940" cy="1163320"/>
          </a:xfrm>
          <a:custGeom>
            <a:avLst/>
            <a:gdLst>
              <a:gd name="connsiteX0" fmla="*/ 0 w 535940"/>
              <a:gd name="connsiteY0" fmla="*/ 281940 h 1163320"/>
              <a:gd name="connsiteX1" fmla="*/ 177800 w 535940"/>
              <a:gd name="connsiteY1" fmla="*/ 0 h 1163320"/>
              <a:gd name="connsiteX2" fmla="*/ 535940 w 535940"/>
              <a:gd name="connsiteY2" fmla="*/ 739140 h 1163320"/>
              <a:gd name="connsiteX3" fmla="*/ 281940 w 535940"/>
              <a:gd name="connsiteY3" fmla="*/ 1163320 h 1163320"/>
              <a:gd name="connsiteX4" fmla="*/ 0 w 535940"/>
              <a:gd name="connsiteY4" fmla="*/ 281940 h 1163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40" h="1163320">
                <a:moveTo>
                  <a:pt x="0" y="281940"/>
                </a:moveTo>
                <a:lnTo>
                  <a:pt x="177800" y="0"/>
                </a:lnTo>
                <a:lnTo>
                  <a:pt x="535940" y="739140"/>
                </a:lnTo>
                <a:lnTo>
                  <a:pt x="281940" y="1163320"/>
                </a:lnTo>
                <a:lnTo>
                  <a:pt x="0" y="281940"/>
                </a:lnTo>
                <a:close/>
              </a:path>
            </a:pathLst>
          </a:cu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8D5C7796-FDB5-4F9B-97B1-73CD50892967}"/>
              </a:ext>
            </a:extLst>
          </p:cNvPr>
          <p:cNvSpPr txBox="1"/>
          <p:nvPr/>
        </p:nvSpPr>
        <p:spPr>
          <a:xfrm>
            <a:off x="11134487" y="4296545"/>
            <a:ext cx="914400" cy="400110"/>
          </a:xfrm>
          <a:prstGeom prst="rect">
            <a:avLst/>
          </a:prstGeom>
          <a:noFill/>
        </p:spPr>
        <p:txBody>
          <a:bodyPr wrap="square" rtlCol="0">
            <a:spAutoFit/>
          </a:bodyPr>
          <a:lstStyle/>
          <a:p>
            <a:r>
              <a:rPr kumimoji="1" lang="en-US" altLang="ja-JP" sz="2000" dirty="0">
                <a:solidFill>
                  <a:srgbClr val="ED7D31"/>
                </a:solidFill>
              </a:rPr>
              <a:t>Step1</a:t>
            </a:r>
            <a:endParaRPr kumimoji="1" lang="ja-JP" altLang="en-US" sz="2000" dirty="0">
              <a:solidFill>
                <a:srgbClr val="ED7D31"/>
              </a:solidFill>
            </a:endParaRPr>
          </a:p>
        </p:txBody>
      </p:sp>
      <p:sp>
        <p:nvSpPr>
          <p:cNvPr id="65" name="テキスト ボックス 64">
            <a:extLst>
              <a:ext uri="{FF2B5EF4-FFF2-40B4-BE49-F238E27FC236}">
                <a16:creationId xmlns:a16="http://schemas.microsoft.com/office/drawing/2014/main" id="{93254A5E-AB1A-4370-82D4-DC002F740DAD}"/>
              </a:ext>
            </a:extLst>
          </p:cNvPr>
          <p:cNvSpPr txBox="1"/>
          <p:nvPr/>
        </p:nvSpPr>
        <p:spPr>
          <a:xfrm>
            <a:off x="5965392" y="2394955"/>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67" name="テキスト ボックス 66">
            <a:extLst>
              <a:ext uri="{FF2B5EF4-FFF2-40B4-BE49-F238E27FC236}">
                <a16:creationId xmlns:a16="http://schemas.microsoft.com/office/drawing/2014/main" id="{ED5D925B-9C19-4BF9-A3A3-3A5E6144C5ED}"/>
              </a:ext>
            </a:extLst>
          </p:cNvPr>
          <p:cNvSpPr txBox="1"/>
          <p:nvPr/>
        </p:nvSpPr>
        <p:spPr>
          <a:xfrm>
            <a:off x="2648492" y="3395774"/>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68" name="テキスト ボックス 67">
            <a:extLst>
              <a:ext uri="{FF2B5EF4-FFF2-40B4-BE49-F238E27FC236}">
                <a16:creationId xmlns:a16="http://schemas.microsoft.com/office/drawing/2014/main" id="{E47862D6-A57D-4F30-97ED-06FEC32ECBBB}"/>
              </a:ext>
            </a:extLst>
          </p:cNvPr>
          <p:cNvSpPr txBox="1"/>
          <p:nvPr/>
        </p:nvSpPr>
        <p:spPr>
          <a:xfrm>
            <a:off x="6306549" y="5771059"/>
            <a:ext cx="1374863" cy="707886"/>
          </a:xfrm>
          <a:prstGeom prst="rect">
            <a:avLst/>
          </a:prstGeom>
          <a:noFill/>
        </p:spPr>
        <p:txBody>
          <a:bodyPr wrap="square" rtlCol="0">
            <a:spAutoFit/>
          </a:bodyPr>
          <a:lstStyle/>
          <a:p>
            <a:pPr algn="ctr"/>
            <a:r>
              <a:rPr kumimoji="1" lang="en-US" altLang="ja-JP" sz="2000" dirty="0"/>
              <a:t>Selective Search </a:t>
            </a:r>
            <a:endParaRPr kumimoji="1" lang="ja-JP" altLang="en-US" sz="2000" dirty="0"/>
          </a:p>
        </p:txBody>
      </p:sp>
      <p:sp>
        <p:nvSpPr>
          <p:cNvPr id="69" name="矢印: 右 68">
            <a:extLst>
              <a:ext uri="{FF2B5EF4-FFF2-40B4-BE49-F238E27FC236}">
                <a16:creationId xmlns:a16="http://schemas.microsoft.com/office/drawing/2014/main" id="{BA294CC0-B5B0-41E7-A051-2CCBC0018F6A}"/>
              </a:ext>
            </a:extLst>
          </p:cNvPr>
          <p:cNvSpPr/>
          <p:nvPr/>
        </p:nvSpPr>
        <p:spPr>
          <a:xfrm rot="16200000">
            <a:off x="3840901" y="2750087"/>
            <a:ext cx="391411" cy="278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矢印: 右 69">
            <a:extLst>
              <a:ext uri="{FF2B5EF4-FFF2-40B4-BE49-F238E27FC236}">
                <a16:creationId xmlns:a16="http://schemas.microsoft.com/office/drawing/2014/main" id="{93BAB62E-D233-474F-B0D6-245CF37108AC}"/>
              </a:ext>
            </a:extLst>
          </p:cNvPr>
          <p:cNvSpPr/>
          <p:nvPr/>
        </p:nvSpPr>
        <p:spPr>
          <a:xfrm rot="16200000">
            <a:off x="5196281" y="2168720"/>
            <a:ext cx="365939" cy="30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275E65CA-E24A-43A2-B7B0-B2FF8762D496}"/>
              </a:ext>
            </a:extLst>
          </p:cNvPr>
          <p:cNvSpPr/>
          <p:nvPr/>
        </p:nvSpPr>
        <p:spPr>
          <a:xfrm>
            <a:off x="3913293" y="2421428"/>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24576035-ACA7-457D-85A6-846F42652EBF}"/>
              </a:ext>
            </a:extLst>
          </p:cNvPr>
          <p:cNvSpPr/>
          <p:nvPr/>
        </p:nvSpPr>
        <p:spPr>
          <a:xfrm>
            <a:off x="5255430" y="1873456"/>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AB135869-49CE-4E4F-9B24-57A7A90A6959}"/>
              </a:ext>
            </a:extLst>
          </p:cNvPr>
          <p:cNvSpPr/>
          <p:nvPr/>
        </p:nvSpPr>
        <p:spPr>
          <a:xfrm rot="20625567">
            <a:off x="2144852" y="2611406"/>
            <a:ext cx="5168026" cy="1200329"/>
          </a:xfrm>
          <a:prstGeom prst="rect">
            <a:avLst/>
          </a:prstGeom>
          <a:noFill/>
        </p:spPr>
        <p:txBody>
          <a:bodyPr wrap="square" lIns="91440" tIns="45720" rIns="91440" bIns="45720">
            <a:spAutoFit/>
          </a:bodyPr>
          <a:lstStyle/>
          <a:p>
            <a:pPr algn="ctr"/>
            <a:r>
              <a:rPr lang="en-US" altLang="ja-JP" sz="7200" b="0" cap="none" spc="0" dirty="0">
                <a:ln w="0"/>
                <a:solidFill>
                  <a:srgbClr val="FF0000"/>
                </a:solidFill>
                <a:effectLst>
                  <a:outerShdw blurRad="38100" dist="19050" dir="2700000" algn="tl" rotWithShape="0">
                    <a:schemeClr val="dk1">
                      <a:alpha val="40000"/>
                    </a:schemeClr>
                  </a:outerShdw>
                </a:effectLst>
              </a:rPr>
              <a:t>Very</a:t>
            </a:r>
            <a:r>
              <a:rPr lang="ja-JP" altLang="en-US" sz="7200" dirty="0">
                <a:ln w="0"/>
                <a:solidFill>
                  <a:srgbClr val="FF0000"/>
                </a:solidFill>
                <a:effectLst>
                  <a:outerShdw blurRad="38100" dist="19050" dir="2700000" algn="tl" rotWithShape="0">
                    <a:schemeClr val="dk1">
                      <a:alpha val="40000"/>
                    </a:schemeClr>
                  </a:outerShdw>
                </a:effectLst>
              </a:rPr>
              <a:t> </a:t>
            </a:r>
            <a:r>
              <a:rPr lang="en-US" altLang="ja-JP" sz="7200" b="0" cap="none" spc="0" dirty="0">
                <a:ln w="0"/>
                <a:solidFill>
                  <a:srgbClr val="FF0000"/>
                </a:solidFill>
                <a:effectLst>
                  <a:outerShdw blurRad="38100" dist="19050" dir="2700000" algn="tl" rotWithShape="0">
                    <a:schemeClr val="dk1">
                      <a:alpha val="40000"/>
                    </a:schemeClr>
                  </a:outerShdw>
                </a:effectLst>
              </a:rPr>
              <a:t>Slow</a:t>
            </a:r>
            <a:endParaRPr lang="ja-JP" altLang="en-US" sz="7200" b="0" cap="none" spc="0" dirty="0">
              <a:ln w="0"/>
              <a:solidFill>
                <a:srgbClr val="FF0000"/>
              </a:solidFill>
              <a:effectLst>
                <a:outerShdw blurRad="38100" dist="19050" dir="2700000" algn="tl" rotWithShape="0">
                  <a:schemeClr val="dk1">
                    <a:alpha val="40000"/>
                  </a:schemeClr>
                </a:outerShdw>
              </a:effectLst>
            </a:endParaRPr>
          </a:p>
        </p:txBody>
      </p:sp>
      <p:sp>
        <p:nvSpPr>
          <p:cNvPr id="45" name="テキスト ボックス 44">
            <a:extLst>
              <a:ext uri="{FF2B5EF4-FFF2-40B4-BE49-F238E27FC236}">
                <a16:creationId xmlns:a16="http://schemas.microsoft.com/office/drawing/2014/main" id="{312CC89C-1B43-4BAC-B709-1EF876490D1C}"/>
              </a:ext>
            </a:extLst>
          </p:cNvPr>
          <p:cNvSpPr txBox="1"/>
          <p:nvPr/>
        </p:nvSpPr>
        <p:spPr>
          <a:xfrm>
            <a:off x="5417243" y="1760512"/>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46" name="テキスト ボックス 45">
            <a:extLst>
              <a:ext uri="{FF2B5EF4-FFF2-40B4-BE49-F238E27FC236}">
                <a16:creationId xmlns:a16="http://schemas.microsoft.com/office/drawing/2014/main" id="{29AB5416-8D43-4E29-84D8-2DB87FBA108C}"/>
              </a:ext>
            </a:extLst>
          </p:cNvPr>
          <p:cNvSpPr txBox="1"/>
          <p:nvPr/>
        </p:nvSpPr>
        <p:spPr>
          <a:xfrm>
            <a:off x="4086228" y="2304771"/>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4" name="スライド番号プレースホルダー 3">
            <a:extLst>
              <a:ext uri="{FF2B5EF4-FFF2-40B4-BE49-F238E27FC236}">
                <a16:creationId xmlns:a16="http://schemas.microsoft.com/office/drawing/2014/main" id="{002739F9-E0C8-4DFB-8534-ED2DDE3D01C3}"/>
              </a:ext>
            </a:extLst>
          </p:cNvPr>
          <p:cNvSpPr>
            <a:spLocks noGrp="1"/>
          </p:cNvSpPr>
          <p:nvPr>
            <p:ph type="sldNum" sz="quarter" idx="12"/>
          </p:nvPr>
        </p:nvSpPr>
        <p:spPr/>
        <p:txBody>
          <a:bodyPr/>
          <a:lstStyle/>
          <a:p>
            <a:fld id="{76E254DA-88C8-46C0-84EB-2F5D846AEEA3}" type="slidenum">
              <a:rPr kumimoji="1" lang="ja-JP" altLang="en-US" smtClean="0"/>
              <a:t>6</a:t>
            </a:fld>
            <a:endParaRPr kumimoji="1" lang="ja-JP" altLang="en-US"/>
          </a:p>
        </p:txBody>
      </p:sp>
    </p:spTree>
    <p:extLst>
      <p:ext uri="{BB962C8B-B14F-4D97-AF65-F5344CB8AC3E}">
        <p14:creationId xmlns:p14="http://schemas.microsoft.com/office/powerpoint/2010/main" val="1587600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8EF456CB-607A-4E28-A114-6D875DA34DD1}"/>
              </a:ext>
            </a:extLst>
          </p:cNvPr>
          <p:cNvSpPr/>
          <p:nvPr/>
        </p:nvSpPr>
        <p:spPr>
          <a:xfrm>
            <a:off x="3135782" y="2578262"/>
            <a:ext cx="3303735" cy="2329465"/>
          </a:xfrm>
          <a:prstGeom prst="rect">
            <a:avLst/>
          </a:prstGeom>
          <a:solidFill>
            <a:srgbClr val="0070C0">
              <a:alpha val="40000"/>
            </a:srgbClr>
          </a:solidFill>
          <a:ln w="15875">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56B5C9B-569F-476C-B777-AA63D7B81FCB}"/>
              </a:ext>
            </a:extLst>
          </p:cNvPr>
          <p:cNvSpPr>
            <a:spLocks noGrp="1"/>
          </p:cNvSpPr>
          <p:nvPr>
            <p:ph type="title"/>
          </p:nvPr>
        </p:nvSpPr>
        <p:spPr/>
        <p:txBody>
          <a:bodyPr/>
          <a:lstStyle/>
          <a:p>
            <a:r>
              <a:rPr kumimoji="1" lang="en-US" altLang="ja-JP" dirty="0"/>
              <a:t>Fast R-CNN [</a:t>
            </a:r>
            <a:r>
              <a:rPr kumimoji="1" lang="en-US" altLang="ja-JP" dirty="0" err="1"/>
              <a:t>Girshick</a:t>
            </a:r>
            <a:r>
              <a:rPr kumimoji="1" lang="en-US" altLang="ja-JP" dirty="0"/>
              <a:t>+, 2015]</a:t>
            </a:r>
            <a:endParaRPr kumimoji="1" lang="ja-JP" altLang="en-US" dirty="0"/>
          </a:p>
        </p:txBody>
      </p:sp>
      <p:sp>
        <p:nvSpPr>
          <p:cNvPr id="6" name="正方形/長方形 5">
            <a:extLst>
              <a:ext uri="{FF2B5EF4-FFF2-40B4-BE49-F238E27FC236}">
                <a16:creationId xmlns:a16="http://schemas.microsoft.com/office/drawing/2014/main" id="{C459DB04-9E53-4D7A-B53E-9F8C6B237F22}"/>
              </a:ext>
            </a:extLst>
          </p:cNvPr>
          <p:cNvSpPr/>
          <p:nvPr/>
        </p:nvSpPr>
        <p:spPr>
          <a:xfrm>
            <a:off x="4848402" y="2961385"/>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AD8DBD17-7B6A-4269-80C8-C6434EB2C1FC}"/>
              </a:ext>
            </a:extLst>
          </p:cNvPr>
          <p:cNvSpPr/>
          <p:nvPr/>
        </p:nvSpPr>
        <p:spPr>
          <a:xfrm>
            <a:off x="3369326" y="3372441"/>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13" name="コンテンツ プレースホルダー 5">
            <a:extLst>
              <a:ext uri="{FF2B5EF4-FFF2-40B4-BE49-F238E27FC236}">
                <a16:creationId xmlns:a16="http://schemas.microsoft.com/office/drawing/2014/main" id="{DC6C1DA6-8009-483E-B0F2-EF6B904814B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50779" y="4396592"/>
            <a:ext cx="3277163" cy="2340000"/>
          </a:xfrm>
          <a:prstGeom prst="rect">
            <a:avLst/>
          </a:prstGeom>
          <a:scene3d>
            <a:camera prst="orthographicFront">
              <a:rot lat="2876195" lon="19253370" rev="19733182"/>
            </a:camera>
            <a:lightRig rig="threePt" dir="t"/>
          </a:scene3d>
        </p:spPr>
      </p:pic>
      <p:pic>
        <p:nvPicPr>
          <p:cNvPr id="14" name="図 13">
            <a:extLst>
              <a:ext uri="{FF2B5EF4-FFF2-40B4-BE49-F238E27FC236}">
                <a16:creationId xmlns:a16="http://schemas.microsoft.com/office/drawing/2014/main" id="{8AE509B8-1376-4409-B889-A96716A76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896" y="4396592"/>
            <a:ext cx="3276000" cy="2340000"/>
          </a:xfrm>
          <a:prstGeom prst="rect">
            <a:avLst/>
          </a:prstGeom>
          <a:scene3d>
            <a:camera prst="orthographicFront">
              <a:rot lat="2876195" lon="19253370" rev="19733182"/>
            </a:camera>
            <a:lightRig rig="threePt" dir="t"/>
          </a:scene3d>
        </p:spPr>
      </p:pic>
      <p:sp>
        <p:nvSpPr>
          <p:cNvPr id="15" name="矢印: 右 14">
            <a:extLst>
              <a:ext uri="{FF2B5EF4-FFF2-40B4-BE49-F238E27FC236}">
                <a16:creationId xmlns:a16="http://schemas.microsoft.com/office/drawing/2014/main" id="{3C756A1E-5584-4662-B144-A01F74115F26}"/>
              </a:ext>
            </a:extLst>
          </p:cNvPr>
          <p:cNvSpPr/>
          <p:nvPr/>
        </p:nvSpPr>
        <p:spPr>
          <a:xfrm>
            <a:off x="6639421" y="5362124"/>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5D8060B9-2D89-4DD2-A398-5E99D44EFC73}"/>
              </a:ext>
            </a:extLst>
          </p:cNvPr>
          <p:cNvSpPr/>
          <p:nvPr/>
        </p:nvSpPr>
        <p:spPr>
          <a:xfrm flipH="1">
            <a:off x="6622868" y="3554172"/>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EA928B8B-1472-4D78-8750-957A26A4C4F2}"/>
              </a:ext>
            </a:extLst>
          </p:cNvPr>
          <p:cNvSpPr/>
          <p:nvPr/>
        </p:nvSpPr>
        <p:spPr>
          <a:xfrm>
            <a:off x="8028780" y="2588639"/>
            <a:ext cx="3353973" cy="2340000"/>
          </a:xfrm>
          <a:prstGeom prst="rect">
            <a:avLst/>
          </a:prstGeom>
          <a:solidFill>
            <a:schemeClr val="bg1"/>
          </a:solidFill>
          <a:ln w="50800">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E2FD959A-C8C9-4D8F-9340-80836C8AC611}"/>
              </a:ext>
            </a:extLst>
          </p:cNvPr>
          <p:cNvSpPr/>
          <p:nvPr/>
        </p:nvSpPr>
        <p:spPr>
          <a:xfrm rot="16200000">
            <a:off x="4462993" y="4734781"/>
            <a:ext cx="699274"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3DB2A2D7-7185-4720-B029-14C71A6ED160}"/>
              </a:ext>
            </a:extLst>
          </p:cNvPr>
          <p:cNvSpPr/>
          <p:nvPr/>
        </p:nvSpPr>
        <p:spPr>
          <a:xfrm>
            <a:off x="8259740" y="3404339"/>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942C037C-1DAE-4F9A-997B-4759E18CE6F1}"/>
              </a:ext>
            </a:extLst>
          </p:cNvPr>
          <p:cNvSpPr/>
          <p:nvPr/>
        </p:nvSpPr>
        <p:spPr>
          <a:xfrm>
            <a:off x="9738816" y="2993283"/>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E7F9B45B-EF75-4CDB-B64A-DD8FBAD56679}"/>
              </a:ext>
            </a:extLst>
          </p:cNvPr>
          <p:cNvSpPr/>
          <p:nvPr/>
        </p:nvSpPr>
        <p:spPr>
          <a:xfrm rot="16200000">
            <a:off x="9205793" y="4734781"/>
            <a:ext cx="699274" cy="3006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15F27696-0C68-449C-AAB4-254E67C3E44F}"/>
              </a:ext>
            </a:extLst>
          </p:cNvPr>
          <p:cNvSpPr txBox="1"/>
          <p:nvPr/>
        </p:nvSpPr>
        <p:spPr>
          <a:xfrm>
            <a:off x="5956399" y="2593173"/>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27" name="テキスト ボックス 26">
            <a:extLst>
              <a:ext uri="{FF2B5EF4-FFF2-40B4-BE49-F238E27FC236}">
                <a16:creationId xmlns:a16="http://schemas.microsoft.com/office/drawing/2014/main" id="{6D332319-887D-4D90-8266-A97140684532}"/>
              </a:ext>
            </a:extLst>
          </p:cNvPr>
          <p:cNvSpPr txBox="1"/>
          <p:nvPr/>
        </p:nvSpPr>
        <p:spPr>
          <a:xfrm>
            <a:off x="6306549" y="5771059"/>
            <a:ext cx="1374863" cy="707886"/>
          </a:xfrm>
          <a:prstGeom prst="rect">
            <a:avLst/>
          </a:prstGeom>
          <a:noFill/>
        </p:spPr>
        <p:txBody>
          <a:bodyPr wrap="square" rtlCol="0">
            <a:spAutoFit/>
          </a:bodyPr>
          <a:lstStyle/>
          <a:p>
            <a:pPr algn="ctr"/>
            <a:r>
              <a:rPr kumimoji="1" lang="en-US" altLang="ja-JP" sz="2000" dirty="0"/>
              <a:t>Selective Search </a:t>
            </a:r>
            <a:endParaRPr kumimoji="1" lang="ja-JP" altLang="en-US" sz="2000" dirty="0"/>
          </a:p>
        </p:txBody>
      </p:sp>
      <p:sp>
        <p:nvSpPr>
          <p:cNvPr id="28" name="矢印: 右 27">
            <a:extLst>
              <a:ext uri="{FF2B5EF4-FFF2-40B4-BE49-F238E27FC236}">
                <a16:creationId xmlns:a16="http://schemas.microsoft.com/office/drawing/2014/main" id="{46C5CE57-0692-4487-9672-154E710C7FAE}"/>
              </a:ext>
            </a:extLst>
          </p:cNvPr>
          <p:cNvSpPr/>
          <p:nvPr/>
        </p:nvSpPr>
        <p:spPr>
          <a:xfrm rot="16200000">
            <a:off x="3945070" y="3548744"/>
            <a:ext cx="391411" cy="278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0F719AEF-7459-4576-9F9A-F561023EFC8E}"/>
              </a:ext>
            </a:extLst>
          </p:cNvPr>
          <p:cNvSpPr/>
          <p:nvPr/>
        </p:nvSpPr>
        <p:spPr>
          <a:xfrm rot="16200000">
            <a:off x="5219431" y="2921076"/>
            <a:ext cx="365939" cy="30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7E6A670-566E-4617-AE13-E5C1E58E242E}"/>
              </a:ext>
            </a:extLst>
          </p:cNvPr>
          <p:cNvSpPr/>
          <p:nvPr/>
        </p:nvSpPr>
        <p:spPr>
          <a:xfrm>
            <a:off x="2870522" y="4409333"/>
            <a:ext cx="3014930" cy="1840996"/>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平行四辺形 35">
            <a:extLst>
              <a:ext uri="{FF2B5EF4-FFF2-40B4-BE49-F238E27FC236}">
                <a16:creationId xmlns:a16="http://schemas.microsoft.com/office/drawing/2014/main" id="{5A6AD7DE-0377-47BC-B48B-42F152B15D94}"/>
              </a:ext>
            </a:extLst>
          </p:cNvPr>
          <p:cNvSpPr/>
          <p:nvPr/>
        </p:nvSpPr>
        <p:spPr>
          <a:xfrm rot="5400000" flipH="1">
            <a:off x="4682038" y="4272332"/>
            <a:ext cx="3204000" cy="784800"/>
          </a:xfrm>
          <a:prstGeom prst="parallelogram">
            <a:avLst>
              <a:gd name="adj" fmla="val 168107"/>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6C9D9CA8-D1BA-4753-8EC8-232806E56B8D}"/>
              </a:ext>
            </a:extLst>
          </p:cNvPr>
          <p:cNvSpPr txBox="1"/>
          <p:nvPr/>
        </p:nvSpPr>
        <p:spPr>
          <a:xfrm>
            <a:off x="11134487" y="4296545"/>
            <a:ext cx="914400" cy="400110"/>
          </a:xfrm>
          <a:prstGeom prst="rect">
            <a:avLst/>
          </a:prstGeom>
          <a:noFill/>
        </p:spPr>
        <p:txBody>
          <a:bodyPr wrap="square" rtlCol="0">
            <a:spAutoFit/>
          </a:bodyPr>
          <a:lstStyle/>
          <a:p>
            <a:r>
              <a:rPr kumimoji="1" lang="en-US" altLang="ja-JP" sz="2000" dirty="0">
                <a:solidFill>
                  <a:srgbClr val="ED7D31"/>
                </a:solidFill>
              </a:rPr>
              <a:t>Step1</a:t>
            </a:r>
            <a:endParaRPr kumimoji="1" lang="ja-JP" altLang="en-US" sz="2000" dirty="0">
              <a:solidFill>
                <a:srgbClr val="ED7D31"/>
              </a:solidFill>
            </a:endParaRPr>
          </a:p>
        </p:txBody>
      </p:sp>
      <p:sp>
        <p:nvSpPr>
          <p:cNvPr id="39" name="テキスト ボックス 38">
            <a:extLst>
              <a:ext uri="{FF2B5EF4-FFF2-40B4-BE49-F238E27FC236}">
                <a16:creationId xmlns:a16="http://schemas.microsoft.com/office/drawing/2014/main" id="{82FEFC29-3C06-4FB4-AF24-3BCF8BB5369F}"/>
              </a:ext>
            </a:extLst>
          </p:cNvPr>
          <p:cNvSpPr txBox="1"/>
          <p:nvPr/>
        </p:nvSpPr>
        <p:spPr>
          <a:xfrm>
            <a:off x="1992225" y="5129776"/>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40" name="コンテンツ プレースホルダー 2">
            <a:extLst>
              <a:ext uri="{FF2B5EF4-FFF2-40B4-BE49-F238E27FC236}">
                <a16:creationId xmlns:a16="http://schemas.microsoft.com/office/drawing/2014/main" id="{66410795-DC18-4EAE-9879-69A8507D17B1}"/>
              </a:ext>
            </a:extLst>
          </p:cNvPr>
          <p:cNvSpPr>
            <a:spLocks noGrp="1"/>
          </p:cNvSpPr>
          <p:nvPr>
            <p:ph idx="1"/>
          </p:nvPr>
        </p:nvSpPr>
        <p:spPr>
          <a:xfrm>
            <a:off x="845127" y="1828800"/>
            <a:ext cx="10515600" cy="4351337"/>
          </a:xfrm>
        </p:spPr>
        <p:txBody>
          <a:bodyPr>
            <a:normAutofit/>
          </a:bodyPr>
          <a:lstStyle/>
          <a:p>
            <a:r>
              <a:rPr kumimoji="1" lang="ja-JP" altLang="en-US" sz="2400" dirty="0"/>
              <a:t>特徴マップ（</a:t>
            </a:r>
            <a:r>
              <a:rPr kumimoji="1" lang="en-US" altLang="ja-JP" sz="2400" dirty="0"/>
              <a:t>feature map</a:t>
            </a:r>
            <a:r>
              <a:rPr kumimoji="1" lang="ja-JP" altLang="en-US" sz="2400" dirty="0"/>
              <a:t>）の共有</a:t>
            </a:r>
          </a:p>
        </p:txBody>
      </p:sp>
      <p:sp>
        <p:nvSpPr>
          <p:cNvPr id="41" name="テキスト ボックス 40">
            <a:extLst>
              <a:ext uri="{FF2B5EF4-FFF2-40B4-BE49-F238E27FC236}">
                <a16:creationId xmlns:a16="http://schemas.microsoft.com/office/drawing/2014/main" id="{D4C41D8C-D749-4B0C-944B-E15478D86020}"/>
              </a:ext>
            </a:extLst>
          </p:cNvPr>
          <p:cNvSpPr txBox="1"/>
          <p:nvPr/>
        </p:nvSpPr>
        <p:spPr>
          <a:xfrm>
            <a:off x="2510170" y="3448947"/>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42" name="楕円 41">
            <a:extLst>
              <a:ext uri="{FF2B5EF4-FFF2-40B4-BE49-F238E27FC236}">
                <a16:creationId xmlns:a16="http://schemas.microsoft.com/office/drawing/2014/main" id="{8C432424-2038-4880-90FE-056F48DF1081}"/>
              </a:ext>
            </a:extLst>
          </p:cNvPr>
          <p:cNvSpPr/>
          <p:nvPr/>
        </p:nvSpPr>
        <p:spPr>
          <a:xfrm>
            <a:off x="4017462" y="3220085"/>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DF250D87-0C53-475D-9704-CFE423F8C493}"/>
              </a:ext>
            </a:extLst>
          </p:cNvPr>
          <p:cNvSpPr/>
          <p:nvPr/>
        </p:nvSpPr>
        <p:spPr>
          <a:xfrm>
            <a:off x="5278580" y="2625812"/>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2A53629A-696C-4D3E-8754-63C45C7D9ECF}"/>
              </a:ext>
            </a:extLst>
          </p:cNvPr>
          <p:cNvSpPr txBox="1"/>
          <p:nvPr/>
        </p:nvSpPr>
        <p:spPr>
          <a:xfrm>
            <a:off x="5440393" y="2512868"/>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45" name="テキスト ボックス 44">
            <a:extLst>
              <a:ext uri="{FF2B5EF4-FFF2-40B4-BE49-F238E27FC236}">
                <a16:creationId xmlns:a16="http://schemas.microsoft.com/office/drawing/2014/main" id="{0CB9D206-8E5F-4F25-8D74-2C345CB5445D}"/>
              </a:ext>
            </a:extLst>
          </p:cNvPr>
          <p:cNvSpPr txBox="1"/>
          <p:nvPr/>
        </p:nvSpPr>
        <p:spPr>
          <a:xfrm>
            <a:off x="4190397" y="3103428"/>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46" name="スライド番号プレースホルダー 45">
            <a:extLst>
              <a:ext uri="{FF2B5EF4-FFF2-40B4-BE49-F238E27FC236}">
                <a16:creationId xmlns:a16="http://schemas.microsoft.com/office/drawing/2014/main" id="{B402EA70-90F0-4482-A9B8-05A53095D0E6}"/>
              </a:ext>
            </a:extLst>
          </p:cNvPr>
          <p:cNvSpPr>
            <a:spLocks noGrp="1"/>
          </p:cNvSpPr>
          <p:nvPr>
            <p:ph type="sldNum" sz="quarter" idx="12"/>
          </p:nvPr>
        </p:nvSpPr>
        <p:spPr/>
        <p:txBody>
          <a:bodyPr/>
          <a:lstStyle/>
          <a:p>
            <a:fld id="{76E254DA-88C8-46C0-84EB-2F5D846AEEA3}" type="slidenum">
              <a:rPr kumimoji="1" lang="ja-JP" altLang="en-US" smtClean="0"/>
              <a:t>7</a:t>
            </a:fld>
            <a:endParaRPr kumimoji="1" lang="ja-JP" altLang="en-US"/>
          </a:p>
        </p:txBody>
      </p:sp>
    </p:spTree>
    <p:extLst>
      <p:ext uri="{BB962C8B-B14F-4D97-AF65-F5344CB8AC3E}">
        <p14:creationId xmlns:p14="http://schemas.microsoft.com/office/powerpoint/2010/main" val="1901763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8EF456CB-607A-4E28-A114-6D875DA34DD1}"/>
              </a:ext>
            </a:extLst>
          </p:cNvPr>
          <p:cNvSpPr/>
          <p:nvPr/>
        </p:nvSpPr>
        <p:spPr>
          <a:xfrm>
            <a:off x="3135782" y="2578262"/>
            <a:ext cx="3303735" cy="2329465"/>
          </a:xfrm>
          <a:prstGeom prst="rect">
            <a:avLst/>
          </a:prstGeom>
          <a:solidFill>
            <a:srgbClr val="0070C0">
              <a:alpha val="40000"/>
            </a:srgbClr>
          </a:solidFill>
          <a:ln w="15875">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56B5C9B-569F-476C-B777-AA63D7B81FCB}"/>
              </a:ext>
            </a:extLst>
          </p:cNvPr>
          <p:cNvSpPr>
            <a:spLocks noGrp="1"/>
          </p:cNvSpPr>
          <p:nvPr>
            <p:ph type="title"/>
          </p:nvPr>
        </p:nvSpPr>
        <p:spPr/>
        <p:txBody>
          <a:bodyPr/>
          <a:lstStyle/>
          <a:p>
            <a:r>
              <a:rPr kumimoji="1" lang="en-US" altLang="ja-JP" dirty="0"/>
              <a:t>Fast R-CNN [</a:t>
            </a:r>
            <a:r>
              <a:rPr kumimoji="1" lang="en-US" altLang="ja-JP" dirty="0" err="1"/>
              <a:t>Girshick</a:t>
            </a:r>
            <a:r>
              <a:rPr kumimoji="1" lang="en-US" altLang="ja-JP" dirty="0"/>
              <a:t>+, 2015]</a:t>
            </a:r>
            <a:endParaRPr kumimoji="1" lang="ja-JP" altLang="en-US" dirty="0"/>
          </a:p>
        </p:txBody>
      </p:sp>
      <p:sp>
        <p:nvSpPr>
          <p:cNvPr id="6" name="正方形/長方形 5">
            <a:extLst>
              <a:ext uri="{FF2B5EF4-FFF2-40B4-BE49-F238E27FC236}">
                <a16:creationId xmlns:a16="http://schemas.microsoft.com/office/drawing/2014/main" id="{C459DB04-9E53-4D7A-B53E-9F8C6B237F22}"/>
              </a:ext>
            </a:extLst>
          </p:cNvPr>
          <p:cNvSpPr/>
          <p:nvPr/>
        </p:nvSpPr>
        <p:spPr>
          <a:xfrm>
            <a:off x="4848402" y="2961385"/>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AD8DBD17-7B6A-4269-80C8-C6434EB2C1FC}"/>
              </a:ext>
            </a:extLst>
          </p:cNvPr>
          <p:cNvSpPr/>
          <p:nvPr/>
        </p:nvSpPr>
        <p:spPr>
          <a:xfrm>
            <a:off x="3369326" y="3372441"/>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pic>
        <p:nvPicPr>
          <p:cNvPr id="13" name="コンテンツ プレースホルダー 5">
            <a:extLst>
              <a:ext uri="{FF2B5EF4-FFF2-40B4-BE49-F238E27FC236}">
                <a16:creationId xmlns:a16="http://schemas.microsoft.com/office/drawing/2014/main" id="{DC6C1DA6-8009-483E-B0F2-EF6B904814B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50779" y="4396592"/>
            <a:ext cx="3277163" cy="2340000"/>
          </a:xfrm>
          <a:prstGeom prst="rect">
            <a:avLst/>
          </a:prstGeom>
          <a:scene3d>
            <a:camera prst="orthographicFront">
              <a:rot lat="2876195" lon="19253370" rev="19733182"/>
            </a:camera>
            <a:lightRig rig="threePt" dir="t"/>
          </a:scene3d>
        </p:spPr>
      </p:pic>
      <p:pic>
        <p:nvPicPr>
          <p:cNvPr id="14" name="図 13">
            <a:extLst>
              <a:ext uri="{FF2B5EF4-FFF2-40B4-BE49-F238E27FC236}">
                <a16:creationId xmlns:a16="http://schemas.microsoft.com/office/drawing/2014/main" id="{8AE509B8-1376-4409-B889-A96716A76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2896" y="4396592"/>
            <a:ext cx="3276000" cy="2340000"/>
          </a:xfrm>
          <a:prstGeom prst="rect">
            <a:avLst/>
          </a:prstGeom>
          <a:scene3d>
            <a:camera prst="orthographicFront">
              <a:rot lat="2876195" lon="19253370" rev="19733182"/>
            </a:camera>
            <a:lightRig rig="threePt" dir="t"/>
          </a:scene3d>
        </p:spPr>
      </p:pic>
      <p:sp>
        <p:nvSpPr>
          <p:cNvPr id="15" name="矢印: 右 14">
            <a:extLst>
              <a:ext uri="{FF2B5EF4-FFF2-40B4-BE49-F238E27FC236}">
                <a16:creationId xmlns:a16="http://schemas.microsoft.com/office/drawing/2014/main" id="{3C756A1E-5584-4662-B144-A01F74115F26}"/>
              </a:ext>
            </a:extLst>
          </p:cNvPr>
          <p:cNvSpPr/>
          <p:nvPr/>
        </p:nvSpPr>
        <p:spPr>
          <a:xfrm>
            <a:off x="6639421" y="5362124"/>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5D8060B9-2D89-4DD2-A398-5E99D44EFC73}"/>
              </a:ext>
            </a:extLst>
          </p:cNvPr>
          <p:cNvSpPr/>
          <p:nvPr/>
        </p:nvSpPr>
        <p:spPr>
          <a:xfrm flipH="1">
            <a:off x="6622868" y="3554172"/>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EA928B8B-1472-4D78-8750-957A26A4C4F2}"/>
              </a:ext>
            </a:extLst>
          </p:cNvPr>
          <p:cNvSpPr/>
          <p:nvPr/>
        </p:nvSpPr>
        <p:spPr>
          <a:xfrm>
            <a:off x="8028780" y="2588639"/>
            <a:ext cx="3353973" cy="2340000"/>
          </a:xfrm>
          <a:prstGeom prst="rect">
            <a:avLst/>
          </a:prstGeom>
          <a:solidFill>
            <a:schemeClr val="bg1"/>
          </a:solidFill>
          <a:ln w="50800">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E2FD959A-C8C9-4D8F-9340-80836C8AC611}"/>
              </a:ext>
            </a:extLst>
          </p:cNvPr>
          <p:cNvSpPr/>
          <p:nvPr/>
        </p:nvSpPr>
        <p:spPr>
          <a:xfrm rot="16200000">
            <a:off x="4462993" y="4734781"/>
            <a:ext cx="699274"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3DB2A2D7-7185-4720-B029-14C71A6ED160}"/>
              </a:ext>
            </a:extLst>
          </p:cNvPr>
          <p:cNvSpPr/>
          <p:nvPr/>
        </p:nvSpPr>
        <p:spPr>
          <a:xfrm>
            <a:off x="8259740" y="3404339"/>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0" name="正方形/長方形 19">
            <a:extLst>
              <a:ext uri="{FF2B5EF4-FFF2-40B4-BE49-F238E27FC236}">
                <a16:creationId xmlns:a16="http://schemas.microsoft.com/office/drawing/2014/main" id="{942C037C-1DAE-4F9A-997B-4759E18CE6F1}"/>
              </a:ext>
            </a:extLst>
          </p:cNvPr>
          <p:cNvSpPr/>
          <p:nvPr/>
        </p:nvSpPr>
        <p:spPr>
          <a:xfrm>
            <a:off x="9738816" y="2993283"/>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1" name="矢印: 右 20">
            <a:extLst>
              <a:ext uri="{FF2B5EF4-FFF2-40B4-BE49-F238E27FC236}">
                <a16:creationId xmlns:a16="http://schemas.microsoft.com/office/drawing/2014/main" id="{E7F9B45B-EF75-4CDB-B64A-DD8FBAD56679}"/>
              </a:ext>
            </a:extLst>
          </p:cNvPr>
          <p:cNvSpPr/>
          <p:nvPr/>
        </p:nvSpPr>
        <p:spPr>
          <a:xfrm rot="16200000">
            <a:off x="9205793" y="4734781"/>
            <a:ext cx="699274" cy="3006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15F27696-0C68-449C-AAB4-254E67C3E44F}"/>
              </a:ext>
            </a:extLst>
          </p:cNvPr>
          <p:cNvSpPr txBox="1"/>
          <p:nvPr/>
        </p:nvSpPr>
        <p:spPr>
          <a:xfrm>
            <a:off x="5956399" y="2593173"/>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27" name="テキスト ボックス 26">
            <a:extLst>
              <a:ext uri="{FF2B5EF4-FFF2-40B4-BE49-F238E27FC236}">
                <a16:creationId xmlns:a16="http://schemas.microsoft.com/office/drawing/2014/main" id="{6D332319-887D-4D90-8266-A97140684532}"/>
              </a:ext>
            </a:extLst>
          </p:cNvPr>
          <p:cNvSpPr txBox="1"/>
          <p:nvPr/>
        </p:nvSpPr>
        <p:spPr>
          <a:xfrm>
            <a:off x="6306549" y="5771059"/>
            <a:ext cx="1374863" cy="707886"/>
          </a:xfrm>
          <a:prstGeom prst="rect">
            <a:avLst/>
          </a:prstGeom>
          <a:noFill/>
        </p:spPr>
        <p:txBody>
          <a:bodyPr wrap="square" rtlCol="0">
            <a:spAutoFit/>
          </a:bodyPr>
          <a:lstStyle/>
          <a:p>
            <a:pPr algn="ctr"/>
            <a:r>
              <a:rPr kumimoji="1" lang="en-US" altLang="ja-JP" sz="2000" dirty="0"/>
              <a:t>Selective Search </a:t>
            </a:r>
            <a:endParaRPr kumimoji="1" lang="ja-JP" altLang="en-US" sz="2000" dirty="0"/>
          </a:p>
        </p:txBody>
      </p:sp>
      <p:sp>
        <p:nvSpPr>
          <p:cNvPr id="28" name="矢印: 右 27">
            <a:extLst>
              <a:ext uri="{FF2B5EF4-FFF2-40B4-BE49-F238E27FC236}">
                <a16:creationId xmlns:a16="http://schemas.microsoft.com/office/drawing/2014/main" id="{46C5CE57-0692-4487-9672-154E710C7FAE}"/>
              </a:ext>
            </a:extLst>
          </p:cNvPr>
          <p:cNvSpPr/>
          <p:nvPr/>
        </p:nvSpPr>
        <p:spPr>
          <a:xfrm rot="16200000">
            <a:off x="3945070" y="3548744"/>
            <a:ext cx="391411" cy="278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0F719AEF-7459-4576-9F9A-F561023EFC8E}"/>
              </a:ext>
            </a:extLst>
          </p:cNvPr>
          <p:cNvSpPr/>
          <p:nvPr/>
        </p:nvSpPr>
        <p:spPr>
          <a:xfrm rot="16200000">
            <a:off x="5219431" y="2921076"/>
            <a:ext cx="365939" cy="30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2DBAD830-A10C-4109-9C8F-27EF265A3038}"/>
              </a:ext>
            </a:extLst>
          </p:cNvPr>
          <p:cNvSpPr/>
          <p:nvPr/>
        </p:nvSpPr>
        <p:spPr>
          <a:xfrm>
            <a:off x="4017462" y="3220085"/>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EC69640F-E23D-436A-AB3E-E561F3810E14}"/>
              </a:ext>
            </a:extLst>
          </p:cNvPr>
          <p:cNvSpPr/>
          <p:nvPr/>
        </p:nvSpPr>
        <p:spPr>
          <a:xfrm>
            <a:off x="5278580" y="2625812"/>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6B514A16-26E6-4960-8192-DE262AB33B18}"/>
              </a:ext>
            </a:extLst>
          </p:cNvPr>
          <p:cNvSpPr txBox="1"/>
          <p:nvPr/>
        </p:nvSpPr>
        <p:spPr>
          <a:xfrm>
            <a:off x="5440393" y="2512868"/>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33" name="テキスト ボックス 32">
            <a:extLst>
              <a:ext uri="{FF2B5EF4-FFF2-40B4-BE49-F238E27FC236}">
                <a16:creationId xmlns:a16="http://schemas.microsoft.com/office/drawing/2014/main" id="{53836D10-336A-4E64-B14A-226454044096}"/>
              </a:ext>
            </a:extLst>
          </p:cNvPr>
          <p:cNvSpPr txBox="1"/>
          <p:nvPr/>
        </p:nvSpPr>
        <p:spPr>
          <a:xfrm>
            <a:off x="4190397" y="3103428"/>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34" name="正方形/長方形 33">
            <a:extLst>
              <a:ext uri="{FF2B5EF4-FFF2-40B4-BE49-F238E27FC236}">
                <a16:creationId xmlns:a16="http://schemas.microsoft.com/office/drawing/2014/main" id="{C7E6A670-566E-4617-AE13-E5C1E58E242E}"/>
              </a:ext>
            </a:extLst>
          </p:cNvPr>
          <p:cNvSpPr/>
          <p:nvPr/>
        </p:nvSpPr>
        <p:spPr>
          <a:xfrm>
            <a:off x="2870522" y="4409333"/>
            <a:ext cx="3014930" cy="1840996"/>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平行四辺形 35">
            <a:extLst>
              <a:ext uri="{FF2B5EF4-FFF2-40B4-BE49-F238E27FC236}">
                <a16:creationId xmlns:a16="http://schemas.microsoft.com/office/drawing/2014/main" id="{5A6AD7DE-0377-47BC-B48B-42F152B15D94}"/>
              </a:ext>
            </a:extLst>
          </p:cNvPr>
          <p:cNvSpPr/>
          <p:nvPr/>
        </p:nvSpPr>
        <p:spPr>
          <a:xfrm rot="5400000" flipH="1">
            <a:off x="4682038" y="4272332"/>
            <a:ext cx="3204000" cy="784800"/>
          </a:xfrm>
          <a:prstGeom prst="parallelogram">
            <a:avLst>
              <a:gd name="adj" fmla="val 168107"/>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6C9D9CA8-D1BA-4753-8EC8-232806E56B8D}"/>
              </a:ext>
            </a:extLst>
          </p:cNvPr>
          <p:cNvSpPr txBox="1"/>
          <p:nvPr/>
        </p:nvSpPr>
        <p:spPr>
          <a:xfrm>
            <a:off x="11134487" y="4296545"/>
            <a:ext cx="914400" cy="400110"/>
          </a:xfrm>
          <a:prstGeom prst="rect">
            <a:avLst/>
          </a:prstGeom>
          <a:noFill/>
        </p:spPr>
        <p:txBody>
          <a:bodyPr wrap="square" rtlCol="0">
            <a:spAutoFit/>
          </a:bodyPr>
          <a:lstStyle/>
          <a:p>
            <a:r>
              <a:rPr kumimoji="1" lang="en-US" altLang="ja-JP" sz="2000" dirty="0">
                <a:solidFill>
                  <a:srgbClr val="ED7D31"/>
                </a:solidFill>
              </a:rPr>
              <a:t>Step1</a:t>
            </a:r>
            <a:endParaRPr kumimoji="1" lang="ja-JP" altLang="en-US" sz="2000" dirty="0">
              <a:solidFill>
                <a:srgbClr val="ED7D31"/>
              </a:solidFill>
            </a:endParaRPr>
          </a:p>
        </p:txBody>
      </p:sp>
      <p:sp>
        <p:nvSpPr>
          <p:cNvPr id="39" name="テキスト ボックス 38">
            <a:extLst>
              <a:ext uri="{FF2B5EF4-FFF2-40B4-BE49-F238E27FC236}">
                <a16:creationId xmlns:a16="http://schemas.microsoft.com/office/drawing/2014/main" id="{82FEFC29-3C06-4FB4-AF24-3BCF8BB5369F}"/>
              </a:ext>
            </a:extLst>
          </p:cNvPr>
          <p:cNvSpPr txBox="1"/>
          <p:nvPr/>
        </p:nvSpPr>
        <p:spPr>
          <a:xfrm>
            <a:off x="1992225" y="5129776"/>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40" name="コンテンツ プレースホルダー 2">
            <a:extLst>
              <a:ext uri="{FF2B5EF4-FFF2-40B4-BE49-F238E27FC236}">
                <a16:creationId xmlns:a16="http://schemas.microsoft.com/office/drawing/2014/main" id="{66410795-DC18-4EAE-9879-69A8507D17B1}"/>
              </a:ext>
            </a:extLst>
          </p:cNvPr>
          <p:cNvSpPr>
            <a:spLocks noGrp="1"/>
          </p:cNvSpPr>
          <p:nvPr>
            <p:ph idx="1"/>
          </p:nvPr>
        </p:nvSpPr>
        <p:spPr>
          <a:xfrm>
            <a:off x="845127" y="1828800"/>
            <a:ext cx="10515600" cy="4351337"/>
          </a:xfrm>
        </p:spPr>
        <p:txBody>
          <a:bodyPr>
            <a:normAutofit/>
          </a:bodyPr>
          <a:lstStyle/>
          <a:p>
            <a:r>
              <a:rPr kumimoji="1" lang="ja-JP" altLang="en-US" sz="2400" dirty="0"/>
              <a:t>特徴マップ（</a:t>
            </a:r>
            <a:r>
              <a:rPr kumimoji="1" lang="en-US" altLang="ja-JP" sz="2400" dirty="0"/>
              <a:t>feature map</a:t>
            </a:r>
            <a:r>
              <a:rPr kumimoji="1" lang="ja-JP" altLang="en-US" sz="2400" dirty="0"/>
              <a:t>）の共有</a:t>
            </a:r>
          </a:p>
        </p:txBody>
      </p:sp>
      <p:sp>
        <p:nvSpPr>
          <p:cNvPr id="35" name="正方形/長方形 34">
            <a:extLst>
              <a:ext uri="{FF2B5EF4-FFF2-40B4-BE49-F238E27FC236}">
                <a16:creationId xmlns:a16="http://schemas.microsoft.com/office/drawing/2014/main" id="{87DACF90-D3FA-483A-A178-4F802F394DF8}"/>
              </a:ext>
            </a:extLst>
          </p:cNvPr>
          <p:cNvSpPr/>
          <p:nvPr/>
        </p:nvSpPr>
        <p:spPr>
          <a:xfrm rot="20625567">
            <a:off x="4584638" y="5133442"/>
            <a:ext cx="5168026" cy="1200329"/>
          </a:xfrm>
          <a:prstGeom prst="rect">
            <a:avLst/>
          </a:prstGeom>
          <a:noFill/>
        </p:spPr>
        <p:txBody>
          <a:bodyPr wrap="square" lIns="91440" tIns="45720" rIns="91440" bIns="45720">
            <a:spAutoFit/>
          </a:bodyPr>
          <a:lstStyle/>
          <a:p>
            <a:pPr algn="ctr"/>
            <a:r>
              <a:rPr lang="en-US" altLang="ja-JP" sz="7200" b="0" cap="none" spc="0" dirty="0">
                <a:ln w="0"/>
                <a:solidFill>
                  <a:srgbClr val="FF0000"/>
                </a:solidFill>
                <a:effectLst>
                  <a:outerShdw blurRad="38100" dist="19050" dir="2700000" algn="tl" rotWithShape="0">
                    <a:schemeClr val="dk1">
                      <a:alpha val="40000"/>
                    </a:schemeClr>
                  </a:outerShdw>
                </a:effectLst>
              </a:rPr>
              <a:t>Very</a:t>
            </a:r>
            <a:r>
              <a:rPr lang="ja-JP" altLang="en-US" sz="7200" dirty="0">
                <a:ln w="0"/>
                <a:solidFill>
                  <a:srgbClr val="FF0000"/>
                </a:solidFill>
                <a:effectLst>
                  <a:outerShdw blurRad="38100" dist="19050" dir="2700000" algn="tl" rotWithShape="0">
                    <a:schemeClr val="dk1">
                      <a:alpha val="40000"/>
                    </a:schemeClr>
                  </a:outerShdw>
                </a:effectLst>
              </a:rPr>
              <a:t> </a:t>
            </a:r>
            <a:r>
              <a:rPr lang="en-US" altLang="ja-JP" sz="7200" b="0" cap="none" spc="0" dirty="0">
                <a:ln w="0"/>
                <a:solidFill>
                  <a:srgbClr val="FF0000"/>
                </a:solidFill>
                <a:effectLst>
                  <a:outerShdw blurRad="38100" dist="19050" dir="2700000" algn="tl" rotWithShape="0">
                    <a:schemeClr val="dk1">
                      <a:alpha val="40000"/>
                    </a:schemeClr>
                  </a:outerShdw>
                </a:effectLst>
              </a:rPr>
              <a:t>Slow</a:t>
            </a:r>
            <a:endParaRPr lang="ja-JP" altLang="en-US" sz="7200" b="0" cap="none" spc="0" dirty="0">
              <a:ln w="0"/>
              <a:solidFill>
                <a:srgbClr val="FF0000"/>
              </a:solidFill>
              <a:effectLst>
                <a:outerShdw blurRad="38100" dist="19050" dir="2700000" algn="tl" rotWithShape="0">
                  <a:schemeClr val="dk1">
                    <a:alpha val="40000"/>
                  </a:schemeClr>
                </a:outerShdw>
              </a:effectLst>
            </a:endParaRPr>
          </a:p>
        </p:txBody>
      </p:sp>
      <p:sp>
        <p:nvSpPr>
          <p:cNvPr id="41" name="テキスト ボックス 40">
            <a:extLst>
              <a:ext uri="{FF2B5EF4-FFF2-40B4-BE49-F238E27FC236}">
                <a16:creationId xmlns:a16="http://schemas.microsoft.com/office/drawing/2014/main" id="{4869C4BA-CC6E-4ED7-8001-C8823C96B602}"/>
              </a:ext>
            </a:extLst>
          </p:cNvPr>
          <p:cNvSpPr txBox="1"/>
          <p:nvPr/>
        </p:nvSpPr>
        <p:spPr>
          <a:xfrm>
            <a:off x="2510170" y="3448947"/>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3" name="スライド番号プレースホルダー 2">
            <a:extLst>
              <a:ext uri="{FF2B5EF4-FFF2-40B4-BE49-F238E27FC236}">
                <a16:creationId xmlns:a16="http://schemas.microsoft.com/office/drawing/2014/main" id="{8BB9010C-0FCF-4CBA-BD03-D3CA8796C693}"/>
              </a:ext>
            </a:extLst>
          </p:cNvPr>
          <p:cNvSpPr>
            <a:spLocks noGrp="1"/>
          </p:cNvSpPr>
          <p:nvPr>
            <p:ph type="sldNum" sz="quarter" idx="12"/>
          </p:nvPr>
        </p:nvSpPr>
        <p:spPr/>
        <p:txBody>
          <a:bodyPr/>
          <a:lstStyle/>
          <a:p>
            <a:fld id="{76E254DA-88C8-46C0-84EB-2F5D846AEEA3}" type="slidenum">
              <a:rPr kumimoji="1" lang="ja-JP" altLang="en-US" smtClean="0"/>
              <a:t>8</a:t>
            </a:fld>
            <a:endParaRPr kumimoji="1" lang="ja-JP" altLang="en-US"/>
          </a:p>
        </p:txBody>
      </p:sp>
    </p:spTree>
    <p:extLst>
      <p:ext uri="{BB962C8B-B14F-4D97-AF65-F5344CB8AC3E}">
        <p14:creationId xmlns:p14="http://schemas.microsoft.com/office/powerpoint/2010/main" val="2556604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5">
            <a:extLst>
              <a:ext uri="{FF2B5EF4-FFF2-40B4-BE49-F238E27FC236}">
                <a16:creationId xmlns:a16="http://schemas.microsoft.com/office/drawing/2014/main" id="{F4929EF8-5B87-4ABC-8745-576A2E317667}"/>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150779" y="4396592"/>
            <a:ext cx="3277163" cy="2340000"/>
          </a:xfrm>
          <a:prstGeom prst="rect">
            <a:avLst/>
          </a:prstGeom>
          <a:scene3d>
            <a:camera prst="orthographicFront">
              <a:rot lat="2876195" lon="19253370" rev="19733182"/>
            </a:camera>
            <a:lightRig rig="threePt" dir="t"/>
          </a:scene3d>
        </p:spPr>
      </p:pic>
      <p:sp>
        <p:nvSpPr>
          <p:cNvPr id="32" name="正方形/長方形 31">
            <a:extLst>
              <a:ext uri="{FF2B5EF4-FFF2-40B4-BE49-F238E27FC236}">
                <a16:creationId xmlns:a16="http://schemas.microsoft.com/office/drawing/2014/main" id="{9533E295-601D-4B45-B842-CDF6D4A27EF7}"/>
              </a:ext>
            </a:extLst>
          </p:cNvPr>
          <p:cNvSpPr/>
          <p:nvPr/>
        </p:nvSpPr>
        <p:spPr>
          <a:xfrm>
            <a:off x="3133014" y="2967435"/>
            <a:ext cx="3303735" cy="2329465"/>
          </a:xfrm>
          <a:prstGeom prst="rect">
            <a:avLst/>
          </a:prstGeom>
          <a:solidFill>
            <a:srgbClr val="0070C0">
              <a:alpha val="40000"/>
            </a:srgbClr>
          </a:solidFill>
          <a:ln w="15875">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27" name="正方形/長方形 26">
            <a:extLst>
              <a:ext uri="{FF2B5EF4-FFF2-40B4-BE49-F238E27FC236}">
                <a16:creationId xmlns:a16="http://schemas.microsoft.com/office/drawing/2014/main" id="{BD6B90ED-88D2-4D46-A8AD-2481BE2EF960}"/>
              </a:ext>
            </a:extLst>
          </p:cNvPr>
          <p:cNvSpPr/>
          <p:nvPr/>
        </p:nvSpPr>
        <p:spPr>
          <a:xfrm>
            <a:off x="2870522" y="4409333"/>
            <a:ext cx="3014930" cy="1840996"/>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AECEDD1-E98C-4FA2-9691-3361D134E07F}"/>
              </a:ext>
            </a:extLst>
          </p:cNvPr>
          <p:cNvSpPr>
            <a:spLocks noGrp="1"/>
          </p:cNvSpPr>
          <p:nvPr>
            <p:ph type="title"/>
          </p:nvPr>
        </p:nvSpPr>
        <p:spPr/>
        <p:txBody>
          <a:bodyPr/>
          <a:lstStyle/>
          <a:p>
            <a:r>
              <a:rPr kumimoji="1" lang="en-US" altLang="ja-JP" dirty="0"/>
              <a:t>Faster R-CNN [Ren+, 2015]</a:t>
            </a:r>
            <a:endParaRPr kumimoji="1" lang="ja-JP" altLang="en-US" dirty="0"/>
          </a:p>
        </p:txBody>
      </p:sp>
      <p:sp>
        <p:nvSpPr>
          <p:cNvPr id="3" name="コンテンツ プレースホルダー 2">
            <a:extLst>
              <a:ext uri="{FF2B5EF4-FFF2-40B4-BE49-F238E27FC236}">
                <a16:creationId xmlns:a16="http://schemas.microsoft.com/office/drawing/2014/main" id="{AD08C72B-CC75-4A45-AF5A-21F7237E19EB}"/>
              </a:ext>
            </a:extLst>
          </p:cNvPr>
          <p:cNvSpPr>
            <a:spLocks noGrp="1"/>
          </p:cNvSpPr>
          <p:nvPr>
            <p:ph idx="1"/>
          </p:nvPr>
        </p:nvSpPr>
        <p:spPr/>
        <p:txBody>
          <a:bodyPr>
            <a:normAutofit/>
          </a:bodyPr>
          <a:lstStyle/>
          <a:p>
            <a:r>
              <a:rPr kumimoji="1" lang="ja-JP" altLang="en-US" sz="2400" dirty="0"/>
              <a:t>エンドツーエンド（</a:t>
            </a:r>
            <a:r>
              <a:rPr kumimoji="1" lang="en-US" altLang="ja-JP" sz="2400" dirty="0"/>
              <a:t>End to End</a:t>
            </a:r>
            <a:r>
              <a:rPr kumimoji="1" lang="ja-JP" altLang="en-US" sz="2400" dirty="0"/>
              <a:t>）：すべてニューラルネットワークで実現</a:t>
            </a:r>
          </a:p>
        </p:txBody>
      </p:sp>
      <p:sp>
        <p:nvSpPr>
          <p:cNvPr id="5" name="正方形/長方形 4">
            <a:extLst>
              <a:ext uri="{FF2B5EF4-FFF2-40B4-BE49-F238E27FC236}">
                <a16:creationId xmlns:a16="http://schemas.microsoft.com/office/drawing/2014/main" id="{EF75ED31-9651-4A17-898E-F0AC09B6DBE0}"/>
              </a:ext>
            </a:extLst>
          </p:cNvPr>
          <p:cNvSpPr/>
          <p:nvPr/>
        </p:nvSpPr>
        <p:spPr>
          <a:xfrm>
            <a:off x="3135782" y="2578262"/>
            <a:ext cx="3303735" cy="2329465"/>
          </a:xfrm>
          <a:prstGeom prst="rect">
            <a:avLst/>
          </a:prstGeom>
          <a:solidFill>
            <a:srgbClr val="0070C0">
              <a:alpha val="40000"/>
            </a:srgbClr>
          </a:solidFill>
          <a:ln w="15875">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F36F49B-95ED-49EA-8144-56FF0045D999}"/>
              </a:ext>
            </a:extLst>
          </p:cNvPr>
          <p:cNvSpPr/>
          <p:nvPr/>
        </p:nvSpPr>
        <p:spPr>
          <a:xfrm>
            <a:off x="4848402" y="2961385"/>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80A5DAC7-5F97-4825-A286-0AFDB8DDB22F}"/>
              </a:ext>
            </a:extLst>
          </p:cNvPr>
          <p:cNvSpPr/>
          <p:nvPr/>
        </p:nvSpPr>
        <p:spPr>
          <a:xfrm>
            <a:off x="3369326" y="3372441"/>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1" name="矢印: 右 10">
            <a:extLst>
              <a:ext uri="{FF2B5EF4-FFF2-40B4-BE49-F238E27FC236}">
                <a16:creationId xmlns:a16="http://schemas.microsoft.com/office/drawing/2014/main" id="{B0D4C535-EC65-4A14-BFC0-3EE5D75EA90C}"/>
              </a:ext>
            </a:extLst>
          </p:cNvPr>
          <p:cNvSpPr/>
          <p:nvPr/>
        </p:nvSpPr>
        <p:spPr>
          <a:xfrm>
            <a:off x="6649654" y="3822324"/>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F063C6ED-F029-4338-8505-DE0E7BC9E46C}"/>
              </a:ext>
            </a:extLst>
          </p:cNvPr>
          <p:cNvSpPr/>
          <p:nvPr/>
        </p:nvSpPr>
        <p:spPr>
          <a:xfrm flipH="1">
            <a:off x="6623070" y="3279143"/>
            <a:ext cx="1041991" cy="408935"/>
          </a:xfrm>
          <a:prstGeom prst="rightArrow">
            <a:avLst/>
          </a:prstGeom>
          <a:scene3d>
            <a:camera prst="orthographicFront">
              <a:rot lat="2876196" lon="19253370" rev="19733179"/>
            </a:camera>
            <a:lightRig rig="threePt" dir="t"/>
          </a:scene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93C9B13-54D6-4D82-AF98-6BF97EA5C004}"/>
              </a:ext>
            </a:extLst>
          </p:cNvPr>
          <p:cNvSpPr/>
          <p:nvPr/>
        </p:nvSpPr>
        <p:spPr>
          <a:xfrm>
            <a:off x="7716261" y="2600214"/>
            <a:ext cx="3353973" cy="2340000"/>
          </a:xfrm>
          <a:prstGeom prst="rect">
            <a:avLst/>
          </a:prstGeom>
          <a:solidFill>
            <a:schemeClr val="bg1"/>
          </a:solidFill>
          <a:ln w="50800">
            <a:solidFill>
              <a:schemeClr val="tx1"/>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601CE079-09E9-4CF4-968B-645DEF1156AB}"/>
              </a:ext>
            </a:extLst>
          </p:cNvPr>
          <p:cNvSpPr/>
          <p:nvPr/>
        </p:nvSpPr>
        <p:spPr>
          <a:xfrm rot="16200000">
            <a:off x="4498765" y="4978904"/>
            <a:ext cx="699274" cy="300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D7107C7F-D4B4-4242-A006-9BCCF4297628}"/>
              </a:ext>
            </a:extLst>
          </p:cNvPr>
          <p:cNvSpPr/>
          <p:nvPr/>
        </p:nvSpPr>
        <p:spPr>
          <a:xfrm>
            <a:off x="7947221" y="3415914"/>
            <a:ext cx="1572413" cy="109226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E28B96B7-DCAB-49FA-AF8E-C58B94EEF776}"/>
              </a:ext>
            </a:extLst>
          </p:cNvPr>
          <p:cNvSpPr/>
          <p:nvPr/>
        </p:nvSpPr>
        <p:spPr>
          <a:xfrm>
            <a:off x="9426297" y="3004858"/>
            <a:ext cx="1137683" cy="714841"/>
          </a:xfrm>
          <a:prstGeom prst="rect">
            <a:avLst/>
          </a:prstGeom>
          <a:noFill/>
          <a:ln w="50800">
            <a:solidFill>
              <a:srgbClr val="FFC000"/>
            </a:solidFill>
          </a:ln>
          <a:scene3d>
            <a:camera prst="orthographicFront">
              <a:rot lat="2876195" lon="19253370" rev="19733182"/>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29213AD7-5AD8-4CD0-B215-4557195585BC}"/>
              </a:ext>
            </a:extLst>
          </p:cNvPr>
          <p:cNvSpPr txBox="1"/>
          <p:nvPr/>
        </p:nvSpPr>
        <p:spPr>
          <a:xfrm>
            <a:off x="5956399" y="2593173"/>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21" name="矢印: 右 20">
            <a:extLst>
              <a:ext uri="{FF2B5EF4-FFF2-40B4-BE49-F238E27FC236}">
                <a16:creationId xmlns:a16="http://schemas.microsoft.com/office/drawing/2014/main" id="{2CD9DB33-7781-4545-815B-22D5BD7CABE7}"/>
              </a:ext>
            </a:extLst>
          </p:cNvPr>
          <p:cNvSpPr/>
          <p:nvPr/>
        </p:nvSpPr>
        <p:spPr>
          <a:xfrm rot="16200000">
            <a:off x="3945070" y="3548744"/>
            <a:ext cx="391411" cy="278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77B95150-142B-4C64-B1D4-F1448B110BCF}"/>
              </a:ext>
            </a:extLst>
          </p:cNvPr>
          <p:cNvSpPr/>
          <p:nvPr/>
        </p:nvSpPr>
        <p:spPr>
          <a:xfrm rot="16200000">
            <a:off x="5219431" y="2921076"/>
            <a:ext cx="365939" cy="30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76C8AFB9-84F4-4FCA-8540-F72DEF77CE71}"/>
              </a:ext>
            </a:extLst>
          </p:cNvPr>
          <p:cNvSpPr/>
          <p:nvPr/>
        </p:nvSpPr>
        <p:spPr>
          <a:xfrm>
            <a:off x="4017462" y="3220085"/>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7CF096F1-BE1C-4A8E-81B2-52F72C70286B}"/>
              </a:ext>
            </a:extLst>
          </p:cNvPr>
          <p:cNvSpPr/>
          <p:nvPr/>
        </p:nvSpPr>
        <p:spPr>
          <a:xfrm>
            <a:off x="5278580" y="2625812"/>
            <a:ext cx="246626" cy="246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3E03A97-7E19-484A-8C2D-89891292EF1F}"/>
              </a:ext>
            </a:extLst>
          </p:cNvPr>
          <p:cNvSpPr txBox="1"/>
          <p:nvPr/>
        </p:nvSpPr>
        <p:spPr>
          <a:xfrm>
            <a:off x="5440393" y="2512868"/>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26" name="テキスト ボックス 25">
            <a:extLst>
              <a:ext uri="{FF2B5EF4-FFF2-40B4-BE49-F238E27FC236}">
                <a16:creationId xmlns:a16="http://schemas.microsoft.com/office/drawing/2014/main" id="{6069492F-235D-4472-B7AC-0B6B4F632A9A}"/>
              </a:ext>
            </a:extLst>
          </p:cNvPr>
          <p:cNvSpPr txBox="1"/>
          <p:nvPr/>
        </p:nvSpPr>
        <p:spPr>
          <a:xfrm>
            <a:off x="4190397" y="3103428"/>
            <a:ext cx="587844" cy="400110"/>
          </a:xfrm>
          <a:prstGeom prst="rect">
            <a:avLst/>
          </a:prstGeom>
          <a:noFill/>
        </p:spPr>
        <p:txBody>
          <a:bodyPr wrap="square" rtlCol="0">
            <a:spAutoFit/>
          </a:bodyPr>
          <a:lstStyle/>
          <a:p>
            <a:pPr algn="ctr"/>
            <a:r>
              <a:rPr kumimoji="1" lang="en-US" altLang="ja-JP" sz="2000" dirty="0"/>
              <a:t>cat</a:t>
            </a:r>
            <a:endParaRPr kumimoji="1" lang="ja-JP" altLang="en-US" sz="2000" dirty="0"/>
          </a:p>
        </p:txBody>
      </p:sp>
      <p:sp>
        <p:nvSpPr>
          <p:cNvPr id="28" name="平行四辺形 27">
            <a:extLst>
              <a:ext uri="{FF2B5EF4-FFF2-40B4-BE49-F238E27FC236}">
                <a16:creationId xmlns:a16="http://schemas.microsoft.com/office/drawing/2014/main" id="{F7A6AF40-5897-4E0F-8332-20DCA3458C85}"/>
              </a:ext>
            </a:extLst>
          </p:cNvPr>
          <p:cNvSpPr/>
          <p:nvPr/>
        </p:nvSpPr>
        <p:spPr>
          <a:xfrm rot="5400000" flipH="1">
            <a:off x="4682038" y="4272332"/>
            <a:ext cx="3204000" cy="784800"/>
          </a:xfrm>
          <a:prstGeom prst="parallelogram">
            <a:avLst>
              <a:gd name="adj" fmla="val 168107"/>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B18C65D1-0B4C-4EEB-89C3-69E2218E8433}"/>
              </a:ext>
            </a:extLst>
          </p:cNvPr>
          <p:cNvSpPr txBox="1"/>
          <p:nvPr/>
        </p:nvSpPr>
        <p:spPr>
          <a:xfrm>
            <a:off x="6867942" y="2859630"/>
            <a:ext cx="914400" cy="400110"/>
          </a:xfrm>
          <a:prstGeom prst="rect">
            <a:avLst/>
          </a:prstGeom>
          <a:noFill/>
        </p:spPr>
        <p:txBody>
          <a:bodyPr wrap="square" rtlCol="0">
            <a:spAutoFit/>
          </a:bodyPr>
          <a:lstStyle/>
          <a:p>
            <a:r>
              <a:rPr kumimoji="1" lang="en-US" altLang="ja-JP" sz="2000" dirty="0">
                <a:solidFill>
                  <a:srgbClr val="ED7D31"/>
                </a:solidFill>
              </a:rPr>
              <a:t>Step1</a:t>
            </a:r>
            <a:endParaRPr kumimoji="1" lang="ja-JP" altLang="en-US" sz="2000" dirty="0">
              <a:solidFill>
                <a:srgbClr val="ED7D31"/>
              </a:solidFill>
            </a:endParaRPr>
          </a:p>
        </p:txBody>
      </p:sp>
      <p:sp>
        <p:nvSpPr>
          <p:cNvPr id="30" name="テキスト ボックス 29">
            <a:extLst>
              <a:ext uri="{FF2B5EF4-FFF2-40B4-BE49-F238E27FC236}">
                <a16:creationId xmlns:a16="http://schemas.microsoft.com/office/drawing/2014/main" id="{2CE9C6F2-74BB-4E6F-B2FF-5D1666A41D69}"/>
              </a:ext>
            </a:extLst>
          </p:cNvPr>
          <p:cNvSpPr txBox="1"/>
          <p:nvPr/>
        </p:nvSpPr>
        <p:spPr>
          <a:xfrm>
            <a:off x="1992225" y="5129776"/>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33" name="テキスト ボックス 32">
            <a:extLst>
              <a:ext uri="{FF2B5EF4-FFF2-40B4-BE49-F238E27FC236}">
                <a16:creationId xmlns:a16="http://schemas.microsoft.com/office/drawing/2014/main" id="{7B64426E-F2E1-4D24-9F9D-AA9F1D282532}"/>
              </a:ext>
            </a:extLst>
          </p:cNvPr>
          <p:cNvSpPr txBox="1"/>
          <p:nvPr/>
        </p:nvSpPr>
        <p:spPr>
          <a:xfrm>
            <a:off x="6840508" y="4694960"/>
            <a:ext cx="4535216" cy="461665"/>
          </a:xfrm>
          <a:prstGeom prst="rect">
            <a:avLst/>
          </a:prstGeom>
          <a:noFill/>
        </p:spPr>
        <p:txBody>
          <a:bodyPr wrap="none" rtlCol="0">
            <a:spAutoFit/>
          </a:bodyPr>
          <a:lstStyle/>
          <a:p>
            <a:r>
              <a:rPr lang="en-US" altLang="ja-JP" sz="2400" b="0" i="0" dirty="0">
                <a:solidFill>
                  <a:srgbClr val="EA4335"/>
                </a:solidFill>
                <a:effectLst/>
                <a:latin typeface="arial" panose="020B0604020202020204" pitchFamily="34" charset="0"/>
              </a:rPr>
              <a:t>Region Proposal Network(RPN)</a:t>
            </a:r>
            <a:endParaRPr kumimoji="1" lang="ja-JP" altLang="en-US" sz="2400" dirty="0"/>
          </a:p>
        </p:txBody>
      </p:sp>
      <p:sp>
        <p:nvSpPr>
          <p:cNvPr id="34" name="テキスト ボックス 33">
            <a:extLst>
              <a:ext uri="{FF2B5EF4-FFF2-40B4-BE49-F238E27FC236}">
                <a16:creationId xmlns:a16="http://schemas.microsoft.com/office/drawing/2014/main" id="{925B1368-C0FA-4C72-9FA0-B80FAAAEA90F}"/>
              </a:ext>
            </a:extLst>
          </p:cNvPr>
          <p:cNvSpPr txBox="1"/>
          <p:nvPr/>
        </p:nvSpPr>
        <p:spPr>
          <a:xfrm>
            <a:off x="2510170" y="3448947"/>
            <a:ext cx="914400" cy="400110"/>
          </a:xfrm>
          <a:prstGeom prst="rect">
            <a:avLst/>
          </a:prstGeom>
          <a:noFill/>
        </p:spPr>
        <p:txBody>
          <a:bodyPr wrap="square" rtlCol="0">
            <a:spAutoFit/>
          </a:bodyPr>
          <a:lstStyle/>
          <a:p>
            <a:r>
              <a:rPr kumimoji="1" lang="en-US" altLang="ja-JP" sz="2000" dirty="0">
                <a:solidFill>
                  <a:srgbClr val="0070C0"/>
                </a:solidFill>
              </a:rPr>
              <a:t>Step2</a:t>
            </a:r>
            <a:endParaRPr kumimoji="1" lang="ja-JP" altLang="en-US" sz="2000" dirty="0">
              <a:solidFill>
                <a:srgbClr val="0070C0"/>
              </a:solidFill>
            </a:endParaRPr>
          </a:p>
        </p:txBody>
      </p:sp>
      <p:sp>
        <p:nvSpPr>
          <p:cNvPr id="35" name="スライド番号プレースホルダー 34">
            <a:extLst>
              <a:ext uri="{FF2B5EF4-FFF2-40B4-BE49-F238E27FC236}">
                <a16:creationId xmlns:a16="http://schemas.microsoft.com/office/drawing/2014/main" id="{2AAF6C1E-F912-46F1-98EA-FDB9667C7416}"/>
              </a:ext>
            </a:extLst>
          </p:cNvPr>
          <p:cNvSpPr>
            <a:spLocks noGrp="1"/>
          </p:cNvSpPr>
          <p:nvPr>
            <p:ph type="sldNum" sz="quarter" idx="12"/>
          </p:nvPr>
        </p:nvSpPr>
        <p:spPr/>
        <p:txBody>
          <a:bodyPr/>
          <a:lstStyle/>
          <a:p>
            <a:fld id="{76E254DA-88C8-46C0-84EB-2F5D846AEEA3}" type="slidenum">
              <a:rPr kumimoji="1" lang="ja-JP" altLang="en-US" smtClean="0"/>
              <a:t>9</a:t>
            </a:fld>
            <a:endParaRPr kumimoji="1" lang="ja-JP" altLang="en-US"/>
          </a:p>
        </p:txBody>
      </p:sp>
    </p:spTree>
    <p:extLst>
      <p:ext uri="{BB962C8B-B14F-4D97-AF65-F5344CB8AC3E}">
        <p14:creationId xmlns:p14="http://schemas.microsoft.com/office/powerpoint/2010/main" val="1730771560"/>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インテグラル</Template>
  <TotalTime>1104</TotalTime>
  <Words>1363</Words>
  <Application>Microsoft Office PowerPoint</Application>
  <PresentationFormat>ワイド画面</PresentationFormat>
  <Paragraphs>177</Paragraphs>
  <Slides>14</Slides>
  <Notes>13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14</vt:i4>
      </vt:variant>
    </vt:vector>
  </HeadingPairs>
  <TitlesOfParts>
    <vt:vector size="22" baseType="lpstr">
      <vt:lpstr>NimbusRomNo9L-Medi</vt:lpstr>
      <vt:lpstr>NimbusRomNo9L-Regu</vt:lpstr>
      <vt:lpstr>游ゴシック</vt:lpstr>
      <vt:lpstr>Arial</vt:lpstr>
      <vt:lpstr>Calibri</vt:lpstr>
      <vt:lpstr>Calibri Light</vt:lpstr>
      <vt:lpstr>Wingdings 2</vt:lpstr>
      <vt:lpstr>HDOfficeLightV0</vt:lpstr>
      <vt:lpstr>ディープラーニングによる一般物体検出：Mask R-CNN</vt:lpstr>
      <vt:lpstr>画像認識のタスク</vt:lpstr>
      <vt:lpstr>物体検出（object detection）</vt:lpstr>
      <vt:lpstr>R-CNN [Girshick+, 2014]</vt:lpstr>
      <vt:lpstr>Selective Search [Sande+, 2011]</vt:lpstr>
      <vt:lpstr>R-CNN [Girshick+, 2014]</vt:lpstr>
      <vt:lpstr>Fast R-CNN [Girshick+, 2015]</vt:lpstr>
      <vt:lpstr>Fast R-CNN [Girshick+, 2015]</vt:lpstr>
      <vt:lpstr>Faster R-CNN [Ren+, 2015]</vt:lpstr>
      <vt:lpstr>Mask R-CNN [He+, 2017]</vt:lpstr>
      <vt:lpstr>Mask R-CNN [He+, 2017]</vt:lpstr>
      <vt:lpstr>Mask R-CNN [He+, 2017]</vt:lpstr>
      <vt:lpstr>FCN [Long+, 2015]</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Xu Hongkun</dc:creator>
  <cp:lastModifiedBy>Xu Hongkun</cp:lastModifiedBy>
  <cp:revision>192</cp:revision>
  <dcterms:created xsi:type="dcterms:W3CDTF">2021-02-22T01:17:54Z</dcterms:created>
  <dcterms:modified xsi:type="dcterms:W3CDTF">2021-03-23T17:29:43Z</dcterms:modified>
</cp:coreProperties>
</file>